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63" r:id="rId4"/>
    <p:sldId id="303" r:id="rId5"/>
    <p:sldId id="305" r:id="rId6"/>
    <p:sldId id="306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5" r:id="rId24"/>
    <p:sldId id="326" r:id="rId25"/>
    <p:sldId id="327" r:id="rId26"/>
    <p:sldId id="328" r:id="rId27"/>
  </p:sldIdLst>
  <p:sldSz cx="20104100" cy="1130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Skálová" initials="PS" lastIdx="7" clrIdx="0">
    <p:extLst>
      <p:ext uri="{19B8F6BF-5375-455C-9EA6-DF929625EA0E}">
        <p15:presenceInfo xmlns:p15="http://schemas.microsoft.com/office/powerpoint/2012/main" userId="Petra Ská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8FB81-2041-401C-AE41-E2B65A181579}" type="doc">
      <dgm:prSet loTypeId="urn:microsoft.com/office/officeart/2005/8/layout/arrow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3F3B33-E1DC-4A8B-AE66-53564E944B00}">
      <dgm:prSet phldrT="[Text]" custT="1"/>
      <dgm:spPr/>
      <dgm:t>
        <a:bodyPr/>
        <a:lstStyle/>
        <a:p>
          <a:r>
            <a:rPr lang="cs-CZ" sz="4800" dirty="0" smtClean="0"/>
            <a:t>Studijní pobyt</a:t>
          </a:r>
        </a:p>
        <a:p>
          <a:r>
            <a:rPr lang="cs-CZ" sz="4800" dirty="0" smtClean="0"/>
            <a:t>(3-12 měsíců)</a:t>
          </a:r>
          <a:endParaRPr lang="cs-CZ" sz="4800" dirty="0"/>
        </a:p>
      </dgm:t>
    </dgm:pt>
    <dgm:pt modelId="{467F801F-D53D-4345-9FB9-A31996BA887E}" type="parTrans" cxnId="{4F0760ED-6810-4205-A0B3-2538F6AE5B60}">
      <dgm:prSet/>
      <dgm:spPr/>
      <dgm:t>
        <a:bodyPr/>
        <a:lstStyle/>
        <a:p>
          <a:endParaRPr lang="cs-CZ"/>
        </a:p>
      </dgm:t>
    </dgm:pt>
    <dgm:pt modelId="{4D8E2CE1-A3E8-4C7E-80D9-43D505C0DAE9}" type="sibTrans" cxnId="{4F0760ED-6810-4205-A0B3-2538F6AE5B60}">
      <dgm:prSet/>
      <dgm:spPr/>
      <dgm:t>
        <a:bodyPr/>
        <a:lstStyle/>
        <a:p>
          <a:endParaRPr lang="cs-CZ"/>
        </a:p>
      </dgm:t>
    </dgm:pt>
    <dgm:pt modelId="{74DFF766-F9BC-45C9-BB60-E2F8D5BBFD81}">
      <dgm:prSet phldrT="[Text]" custT="1"/>
      <dgm:spPr/>
      <dgm:t>
        <a:bodyPr/>
        <a:lstStyle/>
        <a:p>
          <a:r>
            <a:rPr lang="cs-CZ" sz="4800" dirty="0" smtClean="0"/>
            <a:t>Praktická stáž </a:t>
          </a:r>
        </a:p>
        <a:p>
          <a:r>
            <a:rPr lang="cs-CZ" sz="4800" dirty="0" smtClean="0"/>
            <a:t>(2-12 měsíců)</a:t>
          </a:r>
          <a:endParaRPr lang="cs-CZ" sz="4800" dirty="0"/>
        </a:p>
      </dgm:t>
    </dgm:pt>
    <dgm:pt modelId="{20105744-D4F0-4714-A10B-1538107A6DA6}" type="parTrans" cxnId="{31941BB7-F7FF-4B5A-BB27-DC730041BDF8}">
      <dgm:prSet/>
      <dgm:spPr/>
      <dgm:t>
        <a:bodyPr/>
        <a:lstStyle/>
        <a:p>
          <a:endParaRPr lang="cs-CZ"/>
        </a:p>
      </dgm:t>
    </dgm:pt>
    <dgm:pt modelId="{34151586-B5FE-440B-A448-54649AB41CC9}" type="sibTrans" cxnId="{31941BB7-F7FF-4B5A-BB27-DC730041BDF8}">
      <dgm:prSet/>
      <dgm:spPr/>
      <dgm:t>
        <a:bodyPr/>
        <a:lstStyle/>
        <a:p>
          <a:endParaRPr lang="cs-CZ"/>
        </a:p>
      </dgm:t>
    </dgm:pt>
    <dgm:pt modelId="{12419DF5-6A0A-479D-A1B4-4785E6565C6C}" type="pres">
      <dgm:prSet presAssocID="{A798FB81-2041-401C-AE41-E2B65A1815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9CDFA4-32F7-45A9-93AE-38A43CE7F18F}" type="pres">
      <dgm:prSet presAssocID="{A798FB81-2041-401C-AE41-E2B65A181579}" presName="ribbon" presStyleLbl="node1" presStyleIdx="0" presStyleCnt="1" custLinFactNeighborX="4479" custLinFactNeighborY="-364"/>
      <dgm:spPr>
        <a:solidFill>
          <a:srgbClr val="C00000"/>
        </a:solidFill>
      </dgm:spPr>
      <dgm:t>
        <a:bodyPr/>
        <a:lstStyle/>
        <a:p>
          <a:endParaRPr lang="cs-CZ"/>
        </a:p>
      </dgm:t>
    </dgm:pt>
    <dgm:pt modelId="{CC2A58AC-7136-4E80-B0ED-2F8947084608}" type="pres">
      <dgm:prSet presAssocID="{A798FB81-2041-401C-AE41-E2B65A18157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882D30-15EC-49ED-B974-25E2F06525EB}" type="pres">
      <dgm:prSet presAssocID="{A798FB81-2041-401C-AE41-E2B65A18157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0760ED-6810-4205-A0B3-2538F6AE5B60}" srcId="{A798FB81-2041-401C-AE41-E2B65A181579}" destId="{E83F3B33-E1DC-4A8B-AE66-53564E944B00}" srcOrd="0" destOrd="0" parTransId="{467F801F-D53D-4345-9FB9-A31996BA887E}" sibTransId="{4D8E2CE1-A3E8-4C7E-80D9-43D505C0DAE9}"/>
    <dgm:cxn modelId="{1A4F63C5-04EC-4730-B8B5-97B9B5C5A33E}" type="presOf" srcId="{74DFF766-F9BC-45C9-BB60-E2F8D5BBFD81}" destId="{A4882D30-15EC-49ED-B974-25E2F06525EB}" srcOrd="0" destOrd="0" presId="urn:microsoft.com/office/officeart/2005/8/layout/arrow6"/>
    <dgm:cxn modelId="{C0057869-6523-4CA0-954A-E4EBBB07B92B}" type="presOf" srcId="{A798FB81-2041-401C-AE41-E2B65A181579}" destId="{12419DF5-6A0A-479D-A1B4-4785E6565C6C}" srcOrd="0" destOrd="0" presId="urn:microsoft.com/office/officeart/2005/8/layout/arrow6"/>
    <dgm:cxn modelId="{EB10C4B4-1893-4BA7-BD6E-4A27E0FBBD23}" type="presOf" srcId="{E83F3B33-E1DC-4A8B-AE66-53564E944B00}" destId="{CC2A58AC-7136-4E80-B0ED-2F8947084608}" srcOrd="0" destOrd="0" presId="urn:microsoft.com/office/officeart/2005/8/layout/arrow6"/>
    <dgm:cxn modelId="{31941BB7-F7FF-4B5A-BB27-DC730041BDF8}" srcId="{A798FB81-2041-401C-AE41-E2B65A181579}" destId="{74DFF766-F9BC-45C9-BB60-E2F8D5BBFD81}" srcOrd="1" destOrd="0" parTransId="{20105744-D4F0-4714-A10B-1538107A6DA6}" sibTransId="{34151586-B5FE-440B-A448-54649AB41CC9}"/>
    <dgm:cxn modelId="{18C1E1A5-4952-4781-8F10-61FE7C889327}" type="presParOf" srcId="{12419DF5-6A0A-479D-A1B4-4785E6565C6C}" destId="{D19CDFA4-32F7-45A9-93AE-38A43CE7F18F}" srcOrd="0" destOrd="0" presId="urn:microsoft.com/office/officeart/2005/8/layout/arrow6"/>
    <dgm:cxn modelId="{4469B854-37DE-40AF-B19F-094F7624DF10}" type="presParOf" srcId="{12419DF5-6A0A-479D-A1B4-4785E6565C6C}" destId="{CC2A58AC-7136-4E80-B0ED-2F8947084608}" srcOrd="1" destOrd="0" presId="urn:microsoft.com/office/officeart/2005/8/layout/arrow6"/>
    <dgm:cxn modelId="{9D11B9E1-05B5-4575-9C16-50068865D082}" type="presParOf" srcId="{12419DF5-6A0A-479D-A1B4-4785E6565C6C}" destId="{A4882D30-15EC-49ED-B974-25E2F06525E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04C12-11F0-4CD7-9342-33BE20CF95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5865B6-DA46-44D0-ACDB-B5CBACD22CFE}">
      <dgm:prSet custT="1"/>
      <dgm:spPr>
        <a:solidFill>
          <a:srgbClr val="C00000"/>
        </a:solidFill>
      </dgm:spPr>
      <dgm:t>
        <a:bodyPr/>
        <a:lstStyle/>
        <a:p>
          <a:r>
            <a:rPr lang="cs-CZ" sz="4000" dirty="0" smtClean="0"/>
            <a:t>Informace na zahraničním oddělení fakulty</a:t>
          </a:r>
          <a:endParaRPr lang="cs-CZ" sz="4000" dirty="0"/>
        </a:p>
      </dgm:t>
    </dgm:pt>
    <dgm:pt modelId="{C2E0A8C4-CBC9-435F-9A85-B763565243AA}" type="parTrans" cxnId="{37C93E93-2F95-4302-909F-B26AEFF39646}">
      <dgm:prSet/>
      <dgm:spPr/>
      <dgm:t>
        <a:bodyPr/>
        <a:lstStyle/>
        <a:p>
          <a:endParaRPr lang="cs-CZ"/>
        </a:p>
      </dgm:t>
    </dgm:pt>
    <dgm:pt modelId="{2E9A40D0-616B-483E-AD72-24FD01B6F204}" type="sibTrans" cxnId="{37C93E93-2F95-4302-909F-B26AEFF39646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86169A7-5625-48C6-AA80-C33DBF1FAEB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b="0" dirty="0" smtClean="0"/>
            <a:t>Založení online přihlášky</a:t>
          </a:r>
          <a:endParaRPr lang="cs-CZ" sz="4000" b="0" dirty="0"/>
        </a:p>
      </dgm:t>
    </dgm:pt>
    <dgm:pt modelId="{35AF288F-AD4D-4A65-8B99-7F0C61017961}" type="parTrans" cxnId="{B781F52A-8379-4063-9EDA-E7A95E04F4EB}">
      <dgm:prSet/>
      <dgm:spPr/>
      <dgm:t>
        <a:bodyPr/>
        <a:lstStyle/>
        <a:p>
          <a:endParaRPr lang="cs-CZ"/>
        </a:p>
      </dgm:t>
    </dgm:pt>
    <dgm:pt modelId="{5090633C-708C-427A-8C22-E351BCAD1BFD}" type="sibTrans" cxnId="{B781F52A-8379-4063-9EDA-E7A95E04F4EB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82CFAAB8-0424-47C7-BB80-3462AB2E07B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b="0" dirty="0" smtClean="0"/>
            <a:t>Nominace studenta = </a:t>
          </a:r>
        </a:p>
        <a:p>
          <a:pPr rtl="0"/>
          <a:r>
            <a:rPr lang="cs-CZ" sz="4000" b="0" dirty="0" smtClean="0"/>
            <a:t>nárok na stipendium</a:t>
          </a:r>
          <a:endParaRPr lang="cs-CZ" sz="4000" dirty="0"/>
        </a:p>
      </dgm:t>
    </dgm:pt>
    <dgm:pt modelId="{D7616E61-81ED-4A60-BA7E-622E066FBEFE}" type="parTrans" cxnId="{4C305D4F-75FA-4F3A-8B23-E7518202ADAB}">
      <dgm:prSet/>
      <dgm:spPr/>
      <dgm:t>
        <a:bodyPr/>
        <a:lstStyle/>
        <a:p>
          <a:endParaRPr lang="cs-CZ"/>
        </a:p>
      </dgm:t>
    </dgm:pt>
    <dgm:pt modelId="{2412E8E3-1841-4A58-B221-A724EA0FDDB8}" type="sibTrans" cxnId="{4C305D4F-75FA-4F3A-8B23-E7518202ADAB}">
      <dgm:prSet/>
      <dgm:spPr/>
      <dgm:t>
        <a:bodyPr/>
        <a:lstStyle/>
        <a:p>
          <a:endParaRPr lang="cs-CZ"/>
        </a:p>
      </dgm:t>
    </dgm:pt>
    <dgm:pt modelId="{A27CBF95-3238-4F0C-B21C-2186246A8935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b="0" dirty="0" smtClean="0"/>
            <a:t>Výběrové řízení na fakultě</a:t>
          </a:r>
          <a:endParaRPr lang="en-GB" sz="4000" dirty="0"/>
        </a:p>
      </dgm:t>
    </dgm:pt>
    <dgm:pt modelId="{7D343A63-9A49-4080-80F7-F82CD380577E}" type="parTrans" cxnId="{B5BF6625-3008-4411-8595-06E1B8E0DEEC}">
      <dgm:prSet/>
      <dgm:spPr/>
      <dgm:t>
        <a:bodyPr/>
        <a:lstStyle/>
        <a:p>
          <a:endParaRPr lang="cs-CZ"/>
        </a:p>
      </dgm:t>
    </dgm:pt>
    <dgm:pt modelId="{D5D45528-3567-41D1-8765-88AC51AC0104}" type="sibTrans" cxnId="{B5BF6625-3008-4411-8595-06E1B8E0DEE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GB"/>
        </a:p>
      </dgm:t>
    </dgm:pt>
    <dgm:pt modelId="{5BCED5E7-93FA-4AEA-880C-3286DD463679}" type="pres">
      <dgm:prSet presAssocID="{A6504C12-11F0-4CD7-9342-33BE20CF95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C75A70-B846-4089-9C65-2B2FD9187A69}" type="pres">
      <dgm:prSet presAssocID="{A6504C12-11F0-4CD7-9342-33BE20CF951E}" presName="dummyMaxCanvas" presStyleCnt="0">
        <dgm:presLayoutVars/>
      </dgm:prSet>
      <dgm:spPr/>
      <dgm:t>
        <a:bodyPr/>
        <a:lstStyle/>
        <a:p>
          <a:endParaRPr lang="cs-CZ"/>
        </a:p>
      </dgm:t>
    </dgm:pt>
    <dgm:pt modelId="{FCD74C50-9BF1-4BB9-AFA3-C1EBF4A83F82}" type="pres">
      <dgm:prSet presAssocID="{A6504C12-11F0-4CD7-9342-33BE20CF95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917E7-27F2-4B25-83C1-D7BF6B8271CE}" type="pres">
      <dgm:prSet presAssocID="{A6504C12-11F0-4CD7-9342-33BE20CF95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19CB2-FDB1-408A-9F50-A5BE5848D3C6}" type="pres">
      <dgm:prSet presAssocID="{A6504C12-11F0-4CD7-9342-33BE20CF95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A5621-A0FD-4A52-BE62-2424AFFA98BB}" type="pres">
      <dgm:prSet presAssocID="{A6504C12-11F0-4CD7-9342-33BE20CF95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2AE47-3973-417A-B411-3B55B8497AF9}" type="pres">
      <dgm:prSet presAssocID="{A6504C12-11F0-4CD7-9342-33BE20CF95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81A2A-F5AB-4AB4-B4DC-F25CF087EA59}" type="pres">
      <dgm:prSet presAssocID="{A6504C12-11F0-4CD7-9342-33BE20CF95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387853-2476-4DA2-A15B-E042B0455761}" type="pres">
      <dgm:prSet presAssocID="{A6504C12-11F0-4CD7-9342-33BE20CF95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67ACB-825F-4FC2-93A6-018A6D3A4CFC}" type="pres">
      <dgm:prSet presAssocID="{A6504C12-11F0-4CD7-9342-33BE20CF95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ED4BB-DC90-49E5-BA98-595A12F0F290}" type="pres">
      <dgm:prSet presAssocID="{A6504C12-11F0-4CD7-9342-33BE20CF95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7EFE5-BA95-414E-9E6D-2A9D0A075BD3}" type="pres">
      <dgm:prSet presAssocID="{A6504C12-11F0-4CD7-9342-33BE20CF95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64D25-8AAE-46B2-824D-49DFF73F527D}" type="pres">
      <dgm:prSet presAssocID="{A6504C12-11F0-4CD7-9342-33BE20CF95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C93E93-2F95-4302-909F-B26AEFF39646}" srcId="{A6504C12-11F0-4CD7-9342-33BE20CF951E}" destId="{8E5865B6-DA46-44D0-ACDB-B5CBACD22CFE}" srcOrd="0" destOrd="0" parTransId="{C2E0A8C4-CBC9-435F-9A85-B763565243AA}" sibTransId="{2E9A40D0-616B-483E-AD72-24FD01B6F204}"/>
    <dgm:cxn modelId="{4427C997-42B8-44D0-B1BD-56B8FCA2DF6C}" type="presOf" srcId="{A6504C12-11F0-4CD7-9342-33BE20CF951E}" destId="{5BCED5E7-93FA-4AEA-880C-3286DD463679}" srcOrd="0" destOrd="0" presId="urn:microsoft.com/office/officeart/2005/8/layout/vProcess5"/>
    <dgm:cxn modelId="{B5BF6625-3008-4411-8595-06E1B8E0DEEC}" srcId="{A6504C12-11F0-4CD7-9342-33BE20CF951E}" destId="{A27CBF95-3238-4F0C-B21C-2186246A8935}" srcOrd="2" destOrd="0" parTransId="{7D343A63-9A49-4080-80F7-F82CD380577E}" sibTransId="{D5D45528-3567-41D1-8765-88AC51AC0104}"/>
    <dgm:cxn modelId="{5A82F460-AEF1-4A51-A652-E7B41B71FF44}" type="presOf" srcId="{A27CBF95-3238-4F0C-B21C-2186246A8935}" destId="{B737EFE5-BA95-414E-9E6D-2A9D0A075BD3}" srcOrd="1" destOrd="0" presId="urn:microsoft.com/office/officeart/2005/8/layout/vProcess5"/>
    <dgm:cxn modelId="{CB175422-3224-419D-8306-83DBA75C6B73}" type="presOf" srcId="{D5D45528-3567-41D1-8765-88AC51AC0104}" destId="{F0387853-2476-4DA2-A15B-E042B0455761}" srcOrd="0" destOrd="0" presId="urn:microsoft.com/office/officeart/2005/8/layout/vProcess5"/>
    <dgm:cxn modelId="{6C41B64E-BC94-4EFC-ACA1-BC29EA9083F8}" type="presOf" srcId="{8E5865B6-DA46-44D0-ACDB-B5CBACD22CFE}" destId="{FCD74C50-9BF1-4BB9-AFA3-C1EBF4A83F82}" srcOrd="0" destOrd="0" presId="urn:microsoft.com/office/officeart/2005/8/layout/vProcess5"/>
    <dgm:cxn modelId="{0BF565B8-8A8A-4425-B42B-1C2DE45A9A5C}" type="presOf" srcId="{886169A7-5625-48C6-AA80-C33DBF1FAEB9}" destId="{E2F917E7-27F2-4B25-83C1-D7BF6B8271CE}" srcOrd="0" destOrd="0" presId="urn:microsoft.com/office/officeart/2005/8/layout/vProcess5"/>
    <dgm:cxn modelId="{60C1F4F1-3042-49E3-B43E-93C43B4165C6}" type="presOf" srcId="{886169A7-5625-48C6-AA80-C33DBF1FAEB9}" destId="{0BCED4BB-DC90-49E5-BA98-595A12F0F290}" srcOrd="1" destOrd="0" presId="urn:microsoft.com/office/officeart/2005/8/layout/vProcess5"/>
    <dgm:cxn modelId="{B781F52A-8379-4063-9EDA-E7A95E04F4EB}" srcId="{A6504C12-11F0-4CD7-9342-33BE20CF951E}" destId="{886169A7-5625-48C6-AA80-C33DBF1FAEB9}" srcOrd="1" destOrd="0" parTransId="{35AF288F-AD4D-4A65-8B99-7F0C61017961}" sibTransId="{5090633C-708C-427A-8C22-E351BCAD1BFD}"/>
    <dgm:cxn modelId="{BCC2CFDB-7F6C-4866-A07C-354401E1BA85}" type="presOf" srcId="{A27CBF95-3238-4F0C-B21C-2186246A8935}" destId="{BE719CB2-FDB1-408A-9F50-A5BE5848D3C6}" srcOrd="0" destOrd="0" presId="urn:microsoft.com/office/officeart/2005/8/layout/vProcess5"/>
    <dgm:cxn modelId="{76FD0CEF-37EF-4945-AC60-93CFB6EB612E}" type="presOf" srcId="{82CFAAB8-0424-47C7-BB80-3462AB2E07BB}" destId="{4C664D25-8AAE-46B2-824D-49DFF73F527D}" srcOrd="1" destOrd="0" presId="urn:microsoft.com/office/officeart/2005/8/layout/vProcess5"/>
    <dgm:cxn modelId="{7207ECB9-7DE6-422D-8C10-AC7D9B9B9311}" type="presOf" srcId="{82CFAAB8-0424-47C7-BB80-3462AB2E07BB}" destId="{538A5621-A0FD-4A52-BE62-2424AFFA98BB}" srcOrd="0" destOrd="0" presId="urn:microsoft.com/office/officeart/2005/8/layout/vProcess5"/>
    <dgm:cxn modelId="{4C305D4F-75FA-4F3A-8B23-E7518202ADAB}" srcId="{A6504C12-11F0-4CD7-9342-33BE20CF951E}" destId="{82CFAAB8-0424-47C7-BB80-3462AB2E07BB}" srcOrd="3" destOrd="0" parTransId="{D7616E61-81ED-4A60-BA7E-622E066FBEFE}" sibTransId="{2412E8E3-1841-4A58-B221-A724EA0FDDB8}"/>
    <dgm:cxn modelId="{0E9D4BE8-9CD4-4E17-9715-CE83EAA7C007}" type="presOf" srcId="{2E9A40D0-616B-483E-AD72-24FD01B6F204}" destId="{5272AE47-3973-417A-B411-3B55B8497AF9}" srcOrd="0" destOrd="0" presId="urn:microsoft.com/office/officeart/2005/8/layout/vProcess5"/>
    <dgm:cxn modelId="{482EB1E2-3B05-4455-A36C-A6CFCBD2AF42}" type="presOf" srcId="{5090633C-708C-427A-8C22-E351BCAD1BFD}" destId="{39181A2A-F5AB-4AB4-B4DC-F25CF087EA59}" srcOrd="0" destOrd="0" presId="urn:microsoft.com/office/officeart/2005/8/layout/vProcess5"/>
    <dgm:cxn modelId="{DD9B3633-9A1C-401A-B3EE-438DE3283866}" type="presOf" srcId="{8E5865B6-DA46-44D0-ACDB-B5CBACD22CFE}" destId="{8A767ACB-825F-4FC2-93A6-018A6D3A4CFC}" srcOrd="1" destOrd="0" presId="urn:microsoft.com/office/officeart/2005/8/layout/vProcess5"/>
    <dgm:cxn modelId="{5857A992-A6E8-4CE9-86DB-F775F77BACC3}" type="presParOf" srcId="{5BCED5E7-93FA-4AEA-880C-3286DD463679}" destId="{36C75A70-B846-4089-9C65-2B2FD9187A69}" srcOrd="0" destOrd="0" presId="urn:microsoft.com/office/officeart/2005/8/layout/vProcess5"/>
    <dgm:cxn modelId="{D7EA6D27-2382-4C35-B89E-4F96C2B85AC2}" type="presParOf" srcId="{5BCED5E7-93FA-4AEA-880C-3286DD463679}" destId="{FCD74C50-9BF1-4BB9-AFA3-C1EBF4A83F82}" srcOrd="1" destOrd="0" presId="urn:microsoft.com/office/officeart/2005/8/layout/vProcess5"/>
    <dgm:cxn modelId="{A5E13E90-CC1C-4D17-885F-0A389EBA3B64}" type="presParOf" srcId="{5BCED5E7-93FA-4AEA-880C-3286DD463679}" destId="{E2F917E7-27F2-4B25-83C1-D7BF6B8271CE}" srcOrd="2" destOrd="0" presId="urn:microsoft.com/office/officeart/2005/8/layout/vProcess5"/>
    <dgm:cxn modelId="{102AC2E7-8649-496F-BE18-BEA957F9623C}" type="presParOf" srcId="{5BCED5E7-93FA-4AEA-880C-3286DD463679}" destId="{BE719CB2-FDB1-408A-9F50-A5BE5848D3C6}" srcOrd="3" destOrd="0" presId="urn:microsoft.com/office/officeart/2005/8/layout/vProcess5"/>
    <dgm:cxn modelId="{53D6B581-A09F-467A-8A1C-00C4D0C26F79}" type="presParOf" srcId="{5BCED5E7-93FA-4AEA-880C-3286DD463679}" destId="{538A5621-A0FD-4A52-BE62-2424AFFA98BB}" srcOrd="4" destOrd="0" presId="urn:microsoft.com/office/officeart/2005/8/layout/vProcess5"/>
    <dgm:cxn modelId="{9F1ABDDD-E1C8-4FB9-B0B0-13B7A120DB67}" type="presParOf" srcId="{5BCED5E7-93FA-4AEA-880C-3286DD463679}" destId="{5272AE47-3973-417A-B411-3B55B8497AF9}" srcOrd="5" destOrd="0" presId="urn:microsoft.com/office/officeart/2005/8/layout/vProcess5"/>
    <dgm:cxn modelId="{53854A86-84AE-4FDE-AC26-02B49A332CBD}" type="presParOf" srcId="{5BCED5E7-93FA-4AEA-880C-3286DD463679}" destId="{39181A2A-F5AB-4AB4-B4DC-F25CF087EA59}" srcOrd="6" destOrd="0" presId="urn:microsoft.com/office/officeart/2005/8/layout/vProcess5"/>
    <dgm:cxn modelId="{94CC7B4A-24AD-4550-BC73-AE26A94CA569}" type="presParOf" srcId="{5BCED5E7-93FA-4AEA-880C-3286DD463679}" destId="{F0387853-2476-4DA2-A15B-E042B0455761}" srcOrd="7" destOrd="0" presId="urn:microsoft.com/office/officeart/2005/8/layout/vProcess5"/>
    <dgm:cxn modelId="{F34B5983-F642-43E0-B305-535BC9C92B12}" type="presParOf" srcId="{5BCED5E7-93FA-4AEA-880C-3286DD463679}" destId="{8A767ACB-825F-4FC2-93A6-018A6D3A4CFC}" srcOrd="8" destOrd="0" presId="urn:microsoft.com/office/officeart/2005/8/layout/vProcess5"/>
    <dgm:cxn modelId="{74891CE2-72C1-4C13-BEAF-9956375C1401}" type="presParOf" srcId="{5BCED5E7-93FA-4AEA-880C-3286DD463679}" destId="{0BCED4BB-DC90-49E5-BA98-595A12F0F290}" srcOrd="9" destOrd="0" presId="urn:microsoft.com/office/officeart/2005/8/layout/vProcess5"/>
    <dgm:cxn modelId="{40329B20-84A6-4599-9849-E590E0A491F3}" type="presParOf" srcId="{5BCED5E7-93FA-4AEA-880C-3286DD463679}" destId="{B737EFE5-BA95-414E-9E6D-2A9D0A075BD3}" srcOrd="10" destOrd="0" presId="urn:microsoft.com/office/officeart/2005/8/layout/vProcess5"/>
    <dgm:cxn modelId="{E909AADD-F257-465B-841A-F4F826F2029E}" type="presParOf" srcId="{5BCED5E7-93FA-4AEA-880C-3286DD463679}" destId="{4C664D25-8AAE-46B2-824D-49DFF73F527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04C12-11F0-4CD7-9342-33BE20CF95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5865B6-DA46-44D0-ACDB-B5CBACD22CFE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dirty="0" smtClean="0"/>
            <a:t>Studijní plán / Pracovní plán stáže</a:t>
          </a:r>
          <a:endParaRPr lang="cs-CZ" sz="4000" dirty="0"/>
        </a:p>
      </dgm:t>
    </dgm:pt>
    <dgm:pt modelId="{C2E0A8C4-CBC9-435F-9A85-B763565243AA}" type="parTrans" cxnId="{37C93E93-2F95-4302-909F-B26AEFF39646}">
      <dgm:prSet/>
      <dgm:spPr/>
      <dgm:t>
        <a:bodyPr/>
        <a:lstStyle/>
        <a:p>
          <a:endParaRPr lang="cs-CZ"/>
        </a:p>
      </dgm:t>
    </dgm:pt>
    <dgm:pt modelId="{2E9A40D0-616B-483E-AD72-24FD01B6F204}" type="sibTrans" cxnId="{37C93E93-2F95-4302-909F-B26AEFF39646}">
      <dgm:prSet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86169A7-5625-48C6-AA80-C33DBF1FAEB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b="0" dirty="0" smtClean="0"/>
            <a:t>Přihláška do zahraničí a </a:t>
          </a:r>
        </a:p>
        <a:p>
          <a:pPr rtl="0"/>
          <a:r>
            <a:rPr lang="cs-CZ" sz="4000" b="0" dirty="0" smtClean="0"/>
            <a:t>Akceptační dopis</a:t>
          </a:r>
          <a:endParaRPr lang="cs-CZ" sz="4000" b="0" dirty="0"/>
        </a:p>
      </dgm:t>
    </dgm:pt>
    <dgm:pt modelId="{35AF288F-AD4D-4A65-8B99-7F0C61017961}" type="parTrans" cxnId="{B781F52A-8379-4063-9EDA-E7A95E04F4EB}">
      <dgm:prSet/>
      <dgm:spPr/>
      <dgm:t>
        <a:bodyPr/>
        <a:lstStyle/>
        <a:p>
          <a:endParaRPr lang="cs-CZ"/>
        </a:p>
      </dgm:t>
    </dgm:pt>
    <dgm:pt modelId="{5090633C-708C-427A-8C22-E351BCAD1BFD}" type="sibTrans" cxnId="{B781F52A-8379-4063-9EDA-E7A95E04F4EB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82CFAAB8-0424-47C7-BB80-3462AB2E07B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4000" dirty="0" smtClean="0"/>
            <a:t>Založení účtu v cizí měně + účastnická smlouva</a:t>
          </a:r>
          <a:endParaRPr lang="cs-CZ" sz="4000" dirty="0"/>
        </a:p>
      </dgm:t>
    </dgm:pt>
    <dgm:pt modelId="{D7616E61-81ED-4A60-BA7E-622E066FBEFE}" type="parTrans" cxnId="{4C305D4F-75FA-4F3A-8B23-E7518202ADAB}">
      <dgm:prSet/>
      <dgm:spPr/>
      <dgm:t>
        <a:bodyPr/>
        <a:lstStyle/>
        <a:p>
          <a:endParaRPr lang="cs-CZ"/>
        </a:p>
      </dgm:t>
    </dgm:pt>
    <dgm:pt modelId="{2412E8E3-1841-4A58-B221-A724EA0FDDB8}" type="sibTrans" cxnId="{4C305D4F-75FA-4F3A-8B23-E7518202ADAB}">
      <dgm:prSet/>
      <dgm:spPr/>
      <dgm:t>
        <a:bodyPr/>
        <a:lstStyle/>
        <a:p>
          <a:endParaRPr lang="cs-CZ"/>
        </a:p>
      </dgm:t>
    </dgm:pt>
    <dgm:pt modelId="{A27CBF95-3238-4F0C-B21C-2186246A8935}">
      <dgm:prSet custT="1"/>
      <dgm:spPr>
        <a:solidFill>
          <a:srgbClr val="C00000"/>
        </a:solidFill>
      </dgm:spPr>
      <dgm:t>
        <a:bodyPr/>
        <a:lstStyle/>
        <a:p>
          <a:r>
            <a:rPr lang="cs-CZ" sz="4000" dirty="0" smtClean="0"/>
            <a:t>Online </a:t>
          </a:r>
          <a:r>
            <a:rPr lang="cs-CZ" sz="4000" dirty="0" err="1" smtClean="0"/>
            <a:t>Linguistic</a:t>
          </a:r>
          <a:r>
            <a:rPr lang="cs-CZ" sz="4000" dirty="0" smtClean="0"/>
            <a:t> Support – online test před a po výjezdu</a:t>
          </a:r>
          <a:endParaRPr lang="en-GB" sz="4000" dirty="0"/>
        </a:p>
      </dgm:t>
    </dgm:pt>
    <dgm:pt modelId="{7D343A63-9A49-4080-80F7-F82CD380577E}" type="parTrans" cxnId="{B5BF6625-3008-4411-8595-06E1B8E0DEEC}">
      <dgm:prSet/>
      <dgm:spPr/>
      <dgm:t>
        <a:bodyPr/>
        <a:lstStyle/>
        <a:p>
          <a:endParaRPr lang="cs-CZ"/>
        </a:p>
      </dgm:t>
    </dgm:pt>
    <dgm:pt modelId="{D5D45528-3567-41D1-8765-88AC51AC0104}" type="sibTrans" cxnId="{B5BF6625-3008-4411-8595-06E1B8E0DEE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GB"/>
        </a:p>
      </dgm:t>
    </dgm:pt>
    <dgm:pt modelId="{5BCED5E7-93FA-4AEA-880C-3286DD463679}" type="pres">
      <dgm:prSet presAssocID="{A6504C12-11F0-4CD7-9342-33BE20CF95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C75A70-B846-4089-9C65-2B2FD9187A69}" type="pres">
      <dgm:prSet presAssocID="{A6504C12-11F0-4CD7-9342-33BE20CF951E}" presName="dummyMaxCanvas" presStyleCnt="0">
        <dgm:presLayoutVars/>
      </dgm:prSet>
      <dgm:spPr/>
      <dgm:t>
        <a:bodyPr/>
        <a:lstStyle/>
        <a:p>
          <a:endParaRPr lang="cs-CZ"/>
        </a:p>
      </dgm:t>
    </dgm:pt>
    <dgm:pt modelId="{FCD74C50-9BF1-4BB9-AFA3-C1EBF4A83F82}" type="pres">
      <dgm:prSet presAssocID="{A6504C12-11F0-4CD7-9342-33BE20CF951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917E7-27F2-4B25-83C1-D7BF6B8271CE}" type="pres">
      <dgm:prSet presAssocID="{A6504C12-11F0-4CD7-9342-33BE20CF951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719CB2-FDB1-408A-9F50-A5BE5848D3C6}" type="pres">
      <dgm:prSet presAssocID="{A6504C12-11F0-4CD7-9342-33BE20CF951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A5621-A0FD-4A52-BE62-2424AFFA98BB}" type="pres">
      <dgm:prSet presAssocID="{A6504C12-11F0-4CD7-9342-33BE20CF951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2AE47-3973-417A-B411-3B55B8497AF9}" type="pres">
      <dgm:prSet presAssocID="{A6504C12-11F0-4CD7-9342-33BE20CF951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81A2A-F5AB-4AB4-B4DC-F25CF087EA59}" type="pres">
      <dgm:prSet presAssocID="{A6504C12-11F0-4CD7-9342-33BE20CF951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387853-2476-4DA2-A15B-E042B0455761}" type="pres">
      <dgm:prSet presAssocID="{A6504C12-11F0-4CD7-9342-33BE20CF951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67ACB-825F-4FC2-93A6-018A6D3A4CFC}" type="pres">
      <dgm:prSet presAssocID="{A6504C12-11F0-4CD7-9342-33BE20CF951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ED4BB-DC90-49E5-BA98-595A12F0F290}" type="pres">
      <dgm:prSet presAssocID="{A6504C12-11F0-4CD7-9342-33BE20CF951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37EFE5-BA95-414E-9E6D-2A9D0A075BD3}" type="pres">
      <dgm:prSet presAssocID="{A6504C12-11F0-4CD7-9342-33BE20CF951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64D25-8AAE-46B2-824D-49DFF73F527D}" type="pres">
      <dgm:prSet presAssocID="{A6504C12-11F0-4CD7-9342-33BE20CF951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C93E93-2F95-4302-909F-B26AEFF39646}" srcId="{A6504C12-11F0-4CD7-9342-33BE20CF951E}" destId="{8E5865B6-DA46-44D0-ACDB-B5CBACD22CFE}" srcOrd="0" destOrd="0" parTransId="{C2E0A8C4-CBC9-435F-9A85-B763565243AA}" sibTransId="{2E9A40D0-616B-483E-AD72-24FD01B6F204}"/>
    <dgm:cxn modelId="{4427C997-42B8-44D0-B1BD-56B8FCA2DF6C}" type="presOf" srcId="{A6504C12-11F0-4CD7-9342-33BE20CF951E}" destId="{5BCED5E7-93FA-4AEA-880C-3286DD463679}" srcOrd="0" destOrd="0" presId="urn:microsoft.com/office/officeart/2005/8/layout/vProcess5"/>
    <dgm:cxn modelId="{B5BF6625-3008-4411-8595-06E1B8E0DEEC}" srcId="{A6504C12-11F0-4CD7-9342-33BE20CF951E}" destId="{A27CBF95-3238-4F0C-B21C-2186246A8935}" srcOrd="2" destOrd="0" parTransId="{7D343A63-9A49-4080-80F7-F82CD380577E}" sibTransId="{D5D45528-3567-41D1-8765-88AC51AC0104}"/>
    <dgm:cxn modelId="{5A82F460-AEF1-4A51-A652-E7B41B71FF44}" type="presOf" srcId="{A27CBF95-3238-4F0C-B21C-2186246A8935}" destId="{B737EFE5-BA95-414E-9E6D-2A9D0A075BD3}" srcOrd="1" destOrd="0" presId="urn:microsoft.com/office/officeart/2005/8/layout/vProcess5"/>
    <dgm:cxn modelId="{CB175422-3224-419D-8306-83DBA75C6B73}" type="presOf" srcId="{D5D45528-3567-41D1-8765-88AC51AC0104}" destId="{F0387853-2476-4DA2-A15B-E042B0455761}" srcOrd="0" destOrd="0" presId="urn:microsoft.com/office/officeart/2005/8/layout/vProcess5"/>
    <dgm:cxn modelId="{6C41B64E-BC94-4EFC-ACA1-BC29EA9083F8}" type="presOf" srcId="{8E5865B6-DA46-44D0-ACDB-B5CBACD22CFE}" destId="{FCD74C50-9BF1-4BB9-AFA3-C1EBF4A83F82}" srcOrd="0" destOrd="0" presId="urn:microsoft.com/office/officeart/2005/8/layout/vProcess5"/>
    <dgm:cxn modelId="{0BF565B8-8A8A-4425-B42B-1C2DE45A9A5C}" type="presOf" srcId="{886169A7-5625-48C6-AA80-C33DBF1FAEB9}" destId="{E2F917E7-27F2-4B25-83C1-D7BF6B8271CE}" srcOrd="0" destOrd="0" presId="urn:microsoft.com/office/officeart/2005/8/layout/vProcess5"/>
    <dgm:cxn modelId="{60C1F4F1-3042-49E3-B43E-93C43B4165C6}" type="presOf" srcId="{886169A7-5625-48C6-AA80-C33DBF1FAEB9}" destId="{0BCED4BB-DC90-49E5-BA98-595A12F0F290}" srcOrd="1" destOrd="0" presId="urn:microsoft.com/office/officeart/2005/8/layout/vProcess5"/>
    <dgm:cxn modelId="{B781F52A-8379-4063-9EDA-E7A95E04F4EB}" srcId="{A6504C12-11F0-4CD7-9342-33BE20CF951E}" destId="{886169A7-5625-48C6-AA80-C33DBF1FAEB9}" srcOrd="1" destOrd="0" parTransId="{35AF288F-AD4D-4A65-8B99-7F0C61017961}" sibTransId="{5090633C-708C-427A-8C22-E351BCAD1BFD}"/>
    <dgm:cxn modelId="{BCC2CFDB-7F6C-4866-A07C-354401E1BA85}" type="presOf" srcId="{A27CBF95-3238-4F0C-B21C-2186246A8935}" destId="{BE719CB2-FDB1-408A-9F50-A5BE5848D3C6}" srcOrd="0" destOrd="0" presId="urn:microsoft.com/office/officeart/2005/8/layout/vProcess5"/>
    <dgm:cxn modelId="{76FD0CEF-37EF-4945-AC60-93CFB6EB612E}" type="presOf" srcId="{82CFAAB8-0424-47C7-BB80-3462AB2E07BB}" destId="{4C664D25-8AAE-46B2-824D-49DFF73F527D}" srcOrd="1" destOrd="0" presId="urn:microsoft.com/office/officeart/2005/8/layout/vProcess5"/>
    <dgm:cxn modelId="{7207ECB9-7DE6-422D-8C10-AC7D9B9B9311}" type="presOf" srcId="{82CFAAB8-0424-47C7-BB80-3462AB2E07BB}" destId="{538A5621-A0FD-4A52-BE62-2424AFFA98BB}" srcOrd="0" destOrd="0" presId="urn:microsoft.com/office/officeart/2005/8/layout/vProcess5"/>
    <dgm:cxn modelId="{4C305D4F-75FA-4F3A-8B23-E7518202ADAB}" srcId="{A6504C12-11F0-4CD7-9342-33BE20CF951E}" destId="{82CFAAB8-0424-47C7-BB80-3462AB2E07BB}" srcOrd="3" destOrd="0" parTransId="{D7616E61-81ED-4A60-BA7E-622E066FBEFE}" sibTransId="{2412E8E3-1841-4A58-B221-A724EA0FDDB8}"/>
    <dgm:cxn modelId="{0E9D4BE8-9CD4-4E17-9715-CE83EAA7C007}" type="presOf" srcId="{2E9A40D0-616B-483E-AD72-24FD01B6F204}" destId="{5272AE47-3973-417A-B411-3B55B8497AF9}" srcOrd="0" destOrd="0" presId="urn:microsoft.com/office/officeart/2005/8/layout/vProcess5"/>
    <dgm:cxn modelId="{482EB1E2-3B05-4455-A36C-A6CFCBD2AF42}" type="presOf" srcId="{5090633C-708C-427A-8C22-E351BCAD1BFD}" destId="{39181A2A-F5AB-4AB4-B4DC-F25CF087EA59}" srcOrd="0" destOrd="0" presId="urn:microsoft.com/office/officeart/2005/8/layout/vProcess5"/>
    <dgm:cxn modelId="{DD9B3633-9A1C-401A-B3EE-438DE3283866}" type="presOf" srcId="{8E5865B6-DA46-44D0-ACDB-B5CBACD22CFE}" destId="{8A767ACB-825F-4FC2-93A6-018A6D3A4CFC}" srcOrd="1" destOrd="0" presId="urn:microsoft.com/office/officeart/2005/8/layout/vProcess5"/>
    <dgm:cxn modelId="{5857A992-A6E8-4CE9-86DB-F775F77BACC3}" type="presParOf" srcId="{5BCED5E7-93FA-4AEA-880C-3286DD463679}" destId="{36C75A70-B846-4089-9C65-2B2FD9187A69}" srcOrd="0" destOrd="0" presId="urn:microsoft.com/office/officeart/2005/8/layout/vProcess5"/>
    <dgm:cxn modelId="{D7EA6D27-2382-4C35-B89E-4F96C2B85AC2}" type="presParOf" srcId="{5BCED5E7-93FA-4AEA-880C-3286DD463679}" destId="{FCD74C50-9BF1-4BB9-AFA3-C1EBF4A83F82}" srcOrd="1" destOrd="0" presId="urn:microsoft.com/office/officeart/2005/8/layout/vProcess5"/>
    <dgm:cxn modelId="{A5E13E90-CC1C-4D17-885F-0A389EBA3B64}" type="presParOf" srcId="{5BCED5E7-93FA-4AEA-880C-3286DD463679}" destId="{E2F917E7-27F2-4B25-83C1-D7BF6B8271CE}" srcOrd="2" destOrd="0" presId="urn:microsoft.com/office/officeart/2005/8/layout/vProcess5"/>
    <dgm:cxn modelId="{102AC2E7-8649-496F-BE18-BEA957F9623C}" type="presParOf" srcId="{5BCED5E7-93FA-4AEA-880C-3286DD463679}" destId="{BE719CB2-FDB1-408A-9F50-A5BE5848D3C6}" srcOrd="3" destOrd="0" presId="urn:microsoft.com/office/officeart/2005/8/layout/vProcess5"/>
    <dgm:cxn modelId="{53D6B581-A09F-467A-8A1C-00C4D0C26F79}" type="presParOf" srcId="{5BCED5E7-93FA-4AEA-880C-3286DD463679}" destId="{538A5621-A0FD-4A52-BE62-2424AFFA98BB}" srcOrd="4" destOrd="0" presId="urn:microsoft.com/office/officeart/2005/8/layout/vProcess5"/>
    <dgm:cxn modelId="{9F1ABDDD-E1C8-4FB9-B0B0-13B7A120DB67}" type="presParOf" srcId="{5BCED5E7-93FA-4AEA-880C-3286DD463679}" destId="{5272AE47-3973-417A-B411-3B55B8497AF9}" srcOrd="5" destOrd="0" presId="urn:microsoft.com/office/officeart/2005/8/layout/vProcess5"/>
    <dgm:cxn modelId="{53854A86-84AE-4FDE-AC26-02B49A332CBD}" type="presParOf" srcId="{5BCED5E7-93FA-4AEA-880C-3286DD463679}" destId="{39181A2A-F5AB-4AB4-B4DC-F25CF087EA59}" srcOrd="6" destOrd="0" presId="urn:microsoft.com/office/officeart/2005/8/layout/vProcess5"/>
    <dgm:cxn modelId="{94CC7B4A-24AD-4550-BC73-AE26A94CA569}" type="presParOf" srcId="{5BCED5E7-93FA-4AEA-880C-3286DD463679}" destId="{F0387853-2476-4DA2-A15B-E042B0455761}" srcOrd="7" destOrd="0" presId="urn:microsoft.com/office/officeart/2005/8/layout/vProcess5"/>
    <dgm:cxn modelId="{F34B5983-F642-43E0-B305-535BC9C92B12}" type="presParOf" srcId="{5BCED5E7-93FA-4AEA-880C-3286DD463679}" destId="{8A767ACB-825F-4FC2-93A6-018A6D3A4CFC}" srcOrd="8" destOrd="0" presId="urn:microsoft.com/office/officeart/2005/8/layout/vProcess5"/>
    <dgm:cxn modelId="{74891CE2-72C1-4C13-BEAF-9956375C1401}" type="presParOf" srcId="{5BCED5E7-93FA-4AEA-880C-3286DD463679}" destId="{0BCED4BB-DC90-49E5-BA98-595A12F0F290}" srcOrd="9" destOrd="0" presId="urn:microsoft.com/office/officeart/2005/8/layout/vProcess5"/>
    <dgm:cxn modelId="{40329B20-84A6-4599-9849-E590E0A491F3}" type="presParOf" srcId="{5BCED5E7-93FA-4AEA-880C-3286DD463679}" destId="{B737EFE5-BA95-414E-9E6D-2A9D0A075BD3}" srcOrd="10" destOrd="0" presId="urn:microsoft.com/office/officeart/2005/8/layout/vProcess5"/>
    <dgm:cxn modelId="{E909AADD-F257-465B-841A-F4F826F2029E}" type="presParOf" srcId="{5BCED5E7-93FA-4AEA-880C-3286DD463679}" destId="{4C664D25-8AAE-46B2-824D-49DFF73F527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839DA-7166-4978-A684-5C03D0E6193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C51C56F4-1FFC-4371-86A0-9B095760AE7E}">
      <dgm:prSet phldrT="[Text]"/>
      <dgm:spPr/>
      <dgm:t>
        <a:bodyPr/>
        <a:lstStyle/>
        <a:p>
          <a:r>
            <a:rPr lang="cs-CZ" dirty="0" smtClean="0"/>
            <a:t>2019/2020</a:t>
          </a:r>
        </a:p>
        <a:p>
          <a:r>
            <a:rPr lang="cs-CZ" dirty="0" smtClean="0"/>
            <a:t>1 191 studentů</a:t>
          </a:r>
          <a:endParaRPr lang="cs-CZ" dirty="0"/>
        </a:p>
      </dgm:t>
    </dgm:pt>
    <dgm:pt modelId="{E03F702E-822C-47A5-BE5B-D1036E3E1DA3}" type="parTrans" cxnId="{2ACC0E28-A07B-49CB-904B-D07F9EB8A103}">
      <dgm:prSet/>
      <dgm:spPr/>
      <dgm:t>
        <a:bodyPr/>
        <a:lstStyle/>
        <a:p>
          <a:endParaRPr lang="cs-CZ"/>
        </a:p>
      </dgm:t>
    </dgm:pt>
    <dgm:pt modelId="{770584D8-EA4B-4210-8977-281AB3C5BE19}" type="sibTrans" cxnId="{2ACC0E28-A07B-49CB-904B-D07F9EB8A103}">
      <dgm:prSet/>
      <dgm:spPr/>
      <dgm:t>
        <a:bodyPr/>
        <a:lstStyle/>
        <a:p>
          <a:r>
            <a:rPr lang="cs-CZ" dirty="0" smtClean="0"/>
            <a:t>2020/2021</a:t>
          </a:r>
        </a:p>
        <a:p>
          <a:r>
            <a:rPr lang="cs-CZ" dirty="0" smtClean="0"/>
            <a:t>???</a:t>
          </a:r>
          <a:endParaRPr lang="cs-CZ" dirty="0"/>
        </a:p>
      </dgm:t>
    </dgm:pt>
    <dgm:pt modelId="{F5C09C39-C398-4629-B786-9D91643CBC47}">
      <dgm:prSet phldrT="[Text]"/>
      <dgm:spPr/>
      <dgm:t>
        <a:bodyPr/>
        <a:lstStyle/>
        <a:p>
          <a:r>
            <a:rPr lang="cs-CZ" dirty="0" smtClean="0"/>
            <a:t>2018/2019</a:t>
          </a:r>
        </a:p>
        <a:p>
          <a:r>
            <a:rPr lang="cs-CZ" dirty="0" smtClean="0"/>
            <a:t>1 299 studentů</a:t>
          </a:r>
          <a:endParaRPr lang="cs-CZ" dirty="0"/>
        </a:p>
      </dgm:t>
    </dgm:pt>
    <dgm:pt modelId="{33759A13-4F59-4077-B5B7-9E4F4704A9E3}" type="parTrans" cxnId="{1492A51B-6CA5-4802-BF03-2B73F1528F76}">
      <dgm:prSet/>
      <dgm:spPr/>
      <dgm:t>
        <a:bodyPr/>
        <a:lstStyle/>
        <a:p>
          <a:endParaRPr lang="cs-CZ"/>
        </a:p>
      </dgm:t>
    </dgm:pt>
    <dgm:pt modelId="{0FCC1AA2-9733-4C03-8B37-AEAFA40ABAAA}" type="sibTrans" cxnId="{1492A51B-6CA5-4802-BF03-2B73F1528F76}">
      <dgm:prSet/>
      <dgm:spPr/>
      <dgm:t>
        <a:bodyPr/>
        <a:lstStyle/>
        <a:p>
          <a:r>
            <a:rPr lang="cs-CZ" dirty="0" smtClean="0"/>
            <a:t>2017/2018</a:t>
          </a:r>
        </a:p>
        <a:p>
          <a:r>
            <a:rPr lang="cs-CZ" dirty="0" smtClean="0"/>
            <a:t>1 349 studentů</a:t>
          </a:r>
          <a:endParaRPr lang="cs-CZ" dirty="0"/>
        </a:p>
      </dgm:t>
    </dgm:pt>
    <dgm:pt modelId="{1AB27CF5-DFF6-4F21-87AC-1668AD5F0194}">
      <dgm:prSet phldrT="[Text]"/>
      <dgm:spPr/>
      <dgm:t>
        <a:bodyPr/>
        <a:lstStyle/>
        <a:p>
          <a:r>
            <a:rPr lang="cs-CZ" dirty="0" smtClean="0"/>
            <a:t>2015/2016</a:t>
          </a:r>
        </a:p>
        <a:p>
          <a:r>
            <a:rPr lang="cs-CZ" dirty="0" smtClean="0"/>
            <a:t>1 232 studentů</a:t>
          </a:r>
          <a:endParaRPr lang="cs-CZ" dirty="0"/>
        </a:p>
      </dgm:t>
    </dgm:pt>
    <dgm:pt modelId="{53276047-42D1-46BD-AB95-0B6D30A7BEDF}" type="parTrans" cxnId="{79E4B125-18A8-465A-A3B4-1F4373130AE0}">
      <dgm:prSet/>
      <dgm:spPr/>
      <dgm:t>
        <a:bodyPr/>
        <a:lstStyle/>
        <a:p>
          <a:endParaRPr lang="cs-CZ"/>
        </a:p>
      </dgm:t>
    </dgm:pt>
    <dgm:pt modelId="{8647F899-8E77-4440-B622-9205831232DD}" type="sibTrans" cxnId="{79E4B125-18A8-465A-A3B4-1F4373130AE0}">
      <dgm:prSet/>
      <dgm:spPr/>
      <dgm:t>
        <a:bodyPr/>
        <a:lstStyle/>
        <a:p>
          <a:r>
            <a:rPr lang="cs-CZ" dirty="0" smtClean="0"/>
            <a:t>2016/2017</a:t>
          </a:r>
        </a:p>
        <a:p>
          <a:r>
            <a:rPr lang="cs-CZ" dirty="0" smtClean="0"/>
            <a:t>1 298 studentů</a:t>
          </a:r>
          <a:endParaRPr lang="cs-CZ" dirty="0"/>
        </a:p>
      </dgm:t>
    </dgm:pt>
    <dgm:pt modelId="{B3467E95-6BF7-4ACA-ADFE-4B1A027CEA65}" type="pres">
      <dgm:prSet presAssocID="{181839DA-7166-4978-A684-5C03D0E6193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7E49C0B-F7F3-4C1B-B3AD-A7D448CA67CB}" type="pres">
      <dgm:prSet presAssocID="{C51C56F4-1FFC-4371-86A0-9B095760AE7E}" presName="composite" presStyleCnt="0"/>
      <dgm:spPr/>
      <dgm:t>
        <a:bodyPr/>
        <a:lstStyle/>
        <a:p>
          <a:endParaRPr lang="cs-CZ"/>
        </a:p>
      </dgm:t>
    </dgm:pt>
    <dgm:pt modelId="{08DC9E2C-B057-49F4-B633-1AC080F1E165}" type="pres">
      <dgm:prSet presAssocID="{C51C56F4-1FFC-4371-86A0-9B095760AE7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D18F66-9948-4926-B9E5-0F28700DA885}" type="pres">
      <dgm:prSet presAssocID="{C51C56F4-1FFC-4371-86A0-9B095760AE7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30D4F-9540-4C06-ADA4-58E31FDDEFF5}" type="pres">
      <dgm:prSet presAssocID="{C51C56F4-1FFC-4371-86A0-9B095760AE7E}" presName="BalanceSpacing" presStyleCnt="0"/>
      <dgm:spPr/>
      <dgm:t>
        <a:bodyPr/>
        <a:lstStyle/>
        <a:p>
          <a:endParaRPr lang="cs-CZ"/>
        </a:p>
      </dgm:t>
    </dgm:pt>
    <dgm:pt modelId="{D0B4D5A1-7176-4AEE-B078-32EB6001A315}" type="pres">
      <dgm:prSet presAssocID="{C51C56F4-1FFC-4371-86A0-9B095760AE7E}" presName="BalanceSpacing1" presStyleCnt="0"/>
      <dgm:spPr/>
      <dgm:t>
        <a:bodyPr/>
        <a:lstStyle/>
        <a:p>
          <a:endParaRPr lang="cs-CZ"/>
        </a:p>
      </dgm:t>
    </dgm:pt>
    <dgm:pt modelId="{15DC4712-524D-404F-B232-F0A4F4B8E94D}" type="pres">
      <dgm:prSet presAssocID="{770584D8-EA4B-4210-8977-281AB3C5BE19}" presName="Accent1Text" presStyleLbl="node1" presStyleIdx="1" presStyleCnt="6"/>
      <dgm:spPr/>
      <dgm:t>
        <a:bodyPr/>
        <a:lstStyle/>
        <a:p>
          <a:endParaRPr lang="cs-CZ"/>
        </a:p>
      </dgm:t>
    </dgm:pt>
    <dgm:pt modelId="{F6399CF1-2739-4FCF-B3AB-7DFDFD77C27B}" type="pres">
      <dgm:prSet presAssocID="{770584D8-EA4B-4210-8977-281AB3C5BE19}" presName="spaceBetweenRectangles" presStyleCnt="0"/>
      <dgm:spPr/>
      <dgm:t>
        <a:bodyPr/>
        <a:lstStyle/>
        <a:p>
          <a:endParaRPr lang="cs-CZ"/>
        </a:p>
      </dgm:t>
    </dgm:pt>
    <dgm:pt modelId="{BA98C971-3F55-4FD2-BFE1-BE93D68EDE94}" type="pres">
      <dgm:prSet presAssocID="{F5C09C39-C398-4629-B786-9D91643CBC47}" presName="composite" presStyleCnt="0"/>
      <dgm:spPr/>
      <dgm:t>
        <a:bodyPr/>
        <a:lstStyle/>
        <a:p>
          <a:endParaRPr lang="cs-CZ"/>
        </a:p>
      </dgm:t>
    </dgm:pt>
    <dgm:pt modelId="{3081E615-E5B0-49B8-838F-5E2EE3E8B61A}" type="pres">
      <dgm:prSet presAssocID="{F5C09C39-C398-4629-B786-9D91643CBC4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EFE1D6-DDA6-4921-9FEB-39972CE4CD0B}" type="pres">
      <dgm:prSet presAssocID="{F5C09C39-C398-4629-B786-9D91643CBC4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010AE5-1FDC-4D35-866E-E5A7A41FEE7D}" type="pres">
      <dgm:prSet presAssocID="{F5C09C39-C398-4629-B786-9D91643CBC47}" presName="BalanceSpacing" presStyleCnt="0"/>
      <dgm:spPr/>
      <dgm:t>
        <a:bodyPr/>
        <a:lstStyle/>
        <a:p>
          <a:endParaRPr lang="cs-CZ"/>
        </a:p>
      </dgm:t>
    </dgm:pt>
    <dgm:pt modelId="{288B6BA7-F9B6-43B5-8421-497E6089FBC6}" type="pres">
      <dgm:prSet presAssocID="{F5C09C39-C398-4629-B786-9D91643CBC47}" presName="BalanceSpacing1" presStyleCnt="0"/>
      <dgm:spPr/>
      <dgm:t>
        <a:bodyPr/>
        <a:lstStyle/>
        <a:p>
          <a:endParaRPr lang="cs-CZ"/>
        </a:p>
      </dgm:t>
    </dgm:pt>
    <dgm:pt modelId="{AF5433C1-6793-4F43-BB8F-E5B139F4F0FA}" type="pres">
      <dgm:prSet presAssocID="{0FCC1AA2-9733-4C03-8B37-AEAFA40ABAAA}" presName="Accent1Text" presStyleLbl="node1" presStyleIdx="3" presStyleCnt="6"/>
      <dgm:spPr/>
      <dgm:t>
        <a:bodyPr/>
        <a:lstStyle/>
        <a:p>
          <a:endParaRPr lang="cs-CZ"/>
        </a:p>
      </dgm:t>
    </dgm:pt>
    <dgm:pt modelId="{A7E2959A-1B98-416D-9084-63D2CD95AD08}" type="pres">
      <dgm:prSet presAssocID="{0FCC1AA2-9733-4C03-8B37-AEAFA40ABAAA}" presName="spaceBetweenRectangles" presStyleCnt="0"/>
      <dgm:spPr/>
      <dgm:t>
        <a:bodyPr/>
        <a:lstStyle/>
        <a:p>
          <a:endParaRPr lang="cs-CZ"/>
        </a:p>
      </dgm:t>
    </dgm:pt>
    <dgm:pt modelId="{D6FB4E88-F683-4BCF-9C1F-AC478EA7E1CB}" type="pres">
      <dgm:prSet presAssocID="{1AB27CF5-DFF6-4F21-87AC-1668AD5F0194}" presName="composite" presStyleCnt="0"/>
      <dgm:spPr/>
      <dgm:t>
        <a:bodyPr/>
        <a:lstStyle/>
        <a:p>
          <a:endParaRPr lang="cs-CZ"/>
        </a:p>
      </dgm:t>
    </dgm:pt>
    <dgm:pt modelId="{4C5F59C3-11F3-4EA4-B368-482CF3BBEF24}" type="pres">
      <dgm:prSet presAssocID="{1AB27CF5-DFF6-4F21-87AC-1668AD5F019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80D42D-CACA-4BE7-A777-A17B9883E37D}" type="pres">
      <dgm:prSet presAssocID="{1AB27CF5-DFF6-4F21-87AC-1668AD5F019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968BB8-B2D0-4279-A186-CFD1A38590D5}" type="pres">
      <dgm:prSet presAssocID="{1AB27CF5-DFF6-4F21-87AC-1668AD5F0194}" presName="BalanceSpacing" presStyleCnt="0"/>
      <dgm:spPr/>
      <dgm:t>
        <a:bodyPr/>
        <a:lstStyle/>
        <a:p>
          <a:endParaRPr lang="cs-CZ"/>
        </a:p>
      </dgm:t>
    </dgm:pt>
    <dgm:pt modelId="{AB3A7458-ABDE-4B79-A234-236EE9A21F58}" type="pres">
      <dgm:prSet presAssocID="{1AB27CF5-DFF6-4F21-87AC-1668AD5F0194}" presName="BalanceSpacing1" presStyleCnt="0"/>
      <dgm:spPr/>
      <dgm:t>
        <a:bodyPr/>
        <a:lstStyle/>
        <a:p>
          <a:endParaRPr lang="cs-CZ"/>
        </a:p>
      </dgm:t>
    </dgm:pt>
    <dgm:pt modelId="{B203CE2E-539E-4C1D-B63F-CFF1A4ED9E0D}" type="pres">
      <dgm:prSet presAssocID="{8647F899-8E77-4440-B622-9205831232DD}" presName="Accent1Text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6AF6DB5C-54BD-4F73-9154-8FC0816118CF}" type="presOf" srcId="{770584D8-EA4B-4210-8977-281AB3C5BE19}" destId="{15DC4712-524D-404F-B232-F0A4F4B8E94D}" srcOrd="0" destOrd="0" presId="urn:microsoft.com/office/officeart/2008/layout/AlternatingHexagons"/>
    <dgm:cxn modelId="{C066841D-D1C5-4C91-AD3E-6AA793F9118B}" type="presOf" srcId="{8647F899-8E77-4440-B622-9205831232DD}" destId="{B203CE2E-539E-4C1D-B63F-CFF1A4ED9E0D}" srcOrd="0" destOrd="0" presId="urn:microsoft.com/office/officeart/2008/layout/AlternatingHexagons"/>
    <dgm:cxn modelId="{79E4B125-18A8-465A-A3B4-1F4373130AE0}" srcId="{181839DA-7166-4978-A684-5C03D0E61934}" destId="{1AB27CF5-DFF6-4F21-87AC-1668AD5F0194}" srcOrd="2" destOrd="0" parTransId="{53276047-42D1-46BD-AB95-0B6D30A7BEDF}" sibTransId="{8647F899-8E77-4440-B622-9205831232DD}"/>
    <dgm:cxn modelId="{838B9A57-3A28-418F-8BBD-B0CBA3B901AE}" type="presOf" srcId="{1AB27CF5-DFF6-4F21-87AC-1668AD5F0194}" destId="{4C5F59C3-11F3-4EA4-B368-482CF3BBEF24}" srcOrd="0" destOrd="0" presId="urn:microsoft.com/office/officeart/2008/layout/AlternatingHexagons"/>
    <dgm:cxn modelId="{2ACC0E28-A07B-49CB-904B-D07F9EB8A103}" srcId="{181839DA-7166-4978-A684-5C03D0E61934}" destId="{C51C56F4-1FFC-4371-86A0-9B095760AE7E}" srcOrd="0" destOrd="0" parTransId="{E03F702E-822C-47A5-BE5B-D1036E3E1DA3}" sibTransId="{770584D8-EA4B-4210-8977-281AB3C5BE19}"/>
    <dgm:cxn modelId="{F95E107A-D4D1-4566-8DC2-8EBDC680CD51}" type="presOf" srcId="{F5C09C39-C398-4629-B786-9D91643CBC47}" destId="{3081E615-E5B0-49B8-838F-5E2EE3E8B61A}" srcOrd="0" destOrd="0" presId="urn:microsoft.com/office/officeart/2008/layout/AlternatingHexagons"/>
    <dgm:cxn modelId="{ED8A2E89-076C-4393-922E-B99793B06BED}" type="presOf" srcId="{C51C56F4-1FFC-4371-86A0-9B095760AE7E}" destId="{08DC9E2C-B057-49F4-B633-1AC080F1E165}" srcOrd="0" destOrd="0" presId="urn:microsoft.com/office/officeart/2008/layout/AlternatingHexagons"/>
    <dgm:cxn modelId="{DEEEAAA7-A67B-4487-BB44-B807D65FF333}" type="presOf" srcId="{181839DA-7166-4978-A684-5C03D0E61934}" destId="{B3467E95-6BF7-4ACA-ADFE-4B1A027CEA65}" srcOrd="0" destOrd="0" presId="urn:microsoft.com/office/officeart/2008/layout/AlternatingHexagons"/>
    <dgm:cxn modelId="{1492A51B-6CA5-4802-BF03-2B73F1528F76}" srcId="{181839DA-7166-4978-A684-5C03D0E61934}" destId="{F5C09C39-C398-4629-B786-9D91643CBC47}" srcOrd="1" destOrd="0" parTransId="{33759A13-4F59-4077-B5B7-9E4F4704A9E3}" sibTransId="{0FCC1AA2-9733-4C03-8B37-AEAFA40ABAAA}"/>
    <dgm:cxn modelId="{4FB9049D-D953-4EE4-A7A2-8E47149E5B46}" type="presOf" srcId="{0FCC1AA2-9733-4C03-8B37-AEAFA40ABAAA}" destId="{AF5433C1-6793-4F43-BB8F-E5B139F4F0FA}" srcOrd="0" destOrd="0" presId="urn:microsoft.com/office/officeart/2008/layout/AlternatingHexagons"/>
    <dgm:cxn modelId="{D0D2B796-0C31-474B-A07C-80CCD75679C6}" type="presParOf" srcId="{B3467E95-6BF7-4ACA-ADFE-4B1A027CEA65}" destId="{87E49C0B-F7F3-4C1B-B3AD-A7D448CA67CB}" srcOrd="0" destOrd="0" presId="urn:microsoft.com/office/officeart/2008/layout/AlternatingHexagons"/>
    <dgm:cxn modelId="{E9C2D5BF-DF4F-48F3-9F10-4430546A16D7}" type="presParOf" srcId="{87E49C0B-F7F3-4C1B-B3AD-A7D448CA67CB}" destId="{08DC9E2C-B057-49F4-B633-1AC080F1E165}" srcOrd="0" destOrd="0" presId="urn:microsoft.com/office/officeart/2008/layout/AlternatingHexagons"/>
    <dgm:cxn modelId="{E994D350-F44C-4CD5-B67C-396BF3AC602C}" type="presParOf" srcId="{87E49C0B-F7F3-4C1B-B3AD-A7D448CA67CB}" destId="{6ED18F66-9948-4926-B9E5-0F28700DA885}" srcOrd="1" destOrd="0" presId="urn:microsoft.com/office/officeart/2008/layout/AlternatingHexagons"/>
    <dgm:cxn modelId="{230B882D-C05F-4041-911A-B4730DD2FA09}" type="presParOf" srcId="{87E49C0B-F7F3-4C1B-B3AD-A7D448CA67CB}" destId="{3C630D4F-9540-4C06-ADA4-58E31FDDEFF5}" srcOrd="2" destOrd="0" presId="urn:microsoft.com/office/officeart/2008/layout/AlternatingHexagons"/>
    <dgm:cxn modelId="{352D8F30-9ED4-4939-8D8D-7DF50495E1B3}" type="presParOf" srcId="{87E49C0B-F7F3-4C1B-B3AD-A7D448CA67CB}" destId="{D0B4D5A1-7176-4AEE-B078-32EB6001A315}" srcOrd="3" destOrd="0" presId="urn:microsoft.com/office/officeart/2008/layout/AlternatingHexagons"/>
    <dgm:cxn modelId="{B21CB6DF-E3DC-48B2-8151-D1F82C1B8084}" type="presParOf" srcId="{87E49C0B-F7F3-4C1B-B3AD-A7D448CA67CB}" destId="{15DC4712-524D-404F-B232-F0A4F4B8E94D}" srcOrd="4" destOrd="0" presId="urn:microsoft.com/office/officeart/2008/layout/AlternatingHexagons"/>
    <dgm:cxn modelId="{9F1D9AC0-0C89-40A9-A671-36C9698A110A}" type="presParOf" srcId="{B3467E95-6BF7-4ACA-ADFE-4B1A027CEA65}" destId="{F6399CF1-2739-4FCF-B3AB-7DFDFD77C27B}" srcOrd="1" destOrd="0" presId="urn:microsoft.com/office/officeart/2008/layout/AlternatingHexagons"/>
    <dgm:cxn modelId="{45702EB7-850E-42CE-B7AD-863349FA5EDE}" type="presParOf" srcId="{B3467E95-6BF7-4ACA-ADFE-4B1A027CEA65}" destId="{BA98C971-3F55-4FD2-BFE1-BE93D68EDE94}" srcOrd="2" destOrd="0" presId="urn:microsoft.com/office/officeart/2008/layout/AlternatingHexagons"/>
    <dgm:cxn modelId="{EDE8E69A-0130-476F-919C-69BDA333E371}" type="presParOf" srcId="{BA98C971-3F55-4FD2-BFE1-BE93D68EDE94}" destId="{3081E615-E5B0-49B8-838F-5E2EE3E8B61A}" srcOrd="0" destOrd="0" presId="urn:microsoft.com/office/officeart/2008/layout/AlternatingHexagons"/>
    <dgm:cxn modelId="{8EEF0631-648E-416A-8A16-4393ADB45FE5}" type="presParOf" srcId="{BA98C971-3F55-4FD2-BFE1-BE93D68EDE94}" destId="{47EFE1D6-DDA6-4921-9FEB-39972CE4CD0B}" srcOrd="1" destOrd="0" presId="urn:microsoft.com/office/officeart/2008/layout/AlternatingHexagons"/>
    <dgm:cxn modelId="{F1F5E7C0-2731-4E74-81AA-7672278A5044}" type="presParOf" srcId="{BA98C971-3F55-4FD2-BFE1-BE93D68EDE94}" destId="{F3010AE5-1FDC-4D35-866E-E5A7A41FEE7D}" srcOrd="2" destOrd="0" presId="urn:microsoft.com/office/officeart/2008/layout/AlternatingHexagons"/>
    <dgm:cxn modelId="{0BB3D781-450C-4059-B46A-2780E8A2E701}" type="presParOf" srcId="{BA98C971-3F55-4FD2-BFE1-BE93D68EDE94}" destId="{288B6BA7-F9B6-43B5-8421-497E6089FBC6}" srcOrd="3" destOrd="0" presId="urn:microsoft.com/office/officeart/2008/layout/AlternatingHexagons"/>
    <dgm:cxn modelId="{15EEF8D0-0466-4ABE-B88C-CBA2B678429F}" type="presParOf" srcId="{BA98C971-3F55-4FD2-BFE1-BE93D68EDE94}" destId="{AF5433C1-6793-4F43-BB8F-E5B139F4F0FA}" srcOrd="4" destOrd="0" presId="urn:microsoft.com/office/officeart/2008/layout/AlternatingHexagons"/>
    <dgm:cxn modelId="{B9F2E95D-57A6-47F8-831A-C63D2E649505}" type="presParOf" srcId="{B3467E95-6BF7-4ACA-ADFE-4B1A027CEA65}" destId="{A7E2959A-1B98-416D-9084-63D2CD95AD08}" srcOrd="3" destOrd="0" presId="urn:microsoft.com/office/officeart/2008/layout/AlternatingHexagons"/>
    <dgm:cxn modelId="{061FBF0A-126D-4C20-9D4A-30B7E0B7EE97}" type="presParOf" srcId="{B3467E95-6BF7-4ACA-ADFE-4B1A027CEA65}" destId="{D6FB4E88-F683-4BCF-9C1F-AC478EA7E1CB}" srcOrd="4" destOrd="0" presId="urn:microsoft.com/office/officeart/2008/layout/AlternatingHexagons"/>
    <dgm:cxn modelId="{4CBB5F94-6BA8-4CDC-9CCB-27F098FD9A74}" type="presParOf" srcId="{D6FB4E88-F683-4BCF-9C1F-AC478EA7E1CB}" destId="{4C5F59C3-11F3-4EA4-B368-482CF3BBEF24}" srcOrd="0" destOrd="0" presId="urn:microsoft.com/office/officeart/2008/layout/AlternatingHexagons"/>
    <dgm:cxn modelId="{70C9E534-F02D-482F-8547-77C3251096F8}" type="presParOf" srcId="{D6FB4E88-F683-4BCF-9C1F-AC478EA7E1CB}" destId="{2D80D42D-CACA-4BE7-A777-A17B9883E37D}" srcOrd="1" destOrd="0" presId="urn:microsoft.com/office/officeart/2008/layout/AlternatingHexagons"/>
    <dgm:cxn modelId="{687A5F78-ADA9-4C02-8D52-F6CAA4EA8179}" type="presParOf" srcId="{D6FB4E88-F683-4BCF-9C1F-AC478EA7E1CB}" destId="{90968BB8-B2D0-4279-A186-CFD1A38590D5}" srcOrd="2" destOrd="0" presId="urn:microsoft.com/office/officeart/2008/layout/AlternatingHexagons"/>
    <dgm:cxn modelId="{DB8A4E8E-DB0F-4DB4-8664-D85D493616ED}" type="presParOf" srcId="{D6FB4E88-F683-4BCF-9C1F-AC478EA7E1CB}" destId="{AB3A7458-ABDE-4B79-A234-236EE9A21F58}" srcOrd="3" destOrd="0" presId="urn:microsoft.com/office/officeart/2008/layout/AlternatingHexagons"/>
    <dgm:cxn modelId="{3E71428C-EF3B-43CD-9441-FC252003AFC8}" type="presParOf" srcId="{D6FB4E88-F683-4BCF-9C1F-AC478EA7E1CB}" destId="{B203CE2E-539E-4C1D-B63F-CFF1A4ED9E0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C7977-5A58-47C3-BB78-CF2B4FA6B1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37C04E-7614-4A0D-8F0E-826F40789D3F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3200" dirty="0" smtClean="0"/>
            <a:t>Výběr univerzity, stud. programu</a:t>
          </a:r>
          <a:endParaRPr lang="cs-CZ" sz="3200" dirty="0"/>
        </a:p>
      </dgm:t>
    </dgm:pt>
    <dgm:pt modelId="{2FC05C74-2440-4E84-855A-AE72718BFA4F}" type="parTrans" cxnId="{10B356F8-EC96-4429-A7A6-EDD2B31A4623}">
      <dgm:prSet/>
      <dgm:spPr/>
      <dgm:t>
        <a:bodyPr/>
        <a:lstStyle/>
        <a:p>
          <a:endParaRPr lang="cs-CZ"/>
        </a:p>
      </dgm:t>
    </dgm:pt>
    <dgm:pt modelId="{A963A62F-D3F3-481D-AAB7-F88152338B7B}" type="sibTrans" cxnId="{10B356F8-EC96-4429-A7A6-EDD2B31A4623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89DCAB6A-9EF4-45DD-AE5A-60087CCC3AF4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3200" b="0" dirty="0" smtClean="0"/>
            <a:t>Výběrové řízení na fakultě</a:t>
          </a:r>
          <a:endParaRPr lang="cs-CZ" sz="3200" b="0" dirty="0"/>
        </a:p>
      </dgm:t>
    </dgm:pt>
    <dgm:pt modelId="{1943CBD0-87C0-4575-A8CA-24F89D1D7020}" type="parTrans" cxnId="{279789A4-8A00-4058-AA90-8036BFB16F7F}">
      <dgm:prSet/>
      <dgm:spPr/>
      <dgm:t>
        <a:bodyPr/>
        <a:lstStyle/>
        <a:p>
          <a:endParaRPr lang="cs-CZ"/>
        </a:p>
      </dgm:t>
    </dgm:pt>
    <dgm:pt modelId="{7CBFA308-84D9-455B-9DE8-DCEDCCE40238}" type="sibTrans" cxnId="{279789A4-8A00-4058-AA90-8036BFB16F7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DE32DDCE-A202-4967-B534-2F1A3FDA5B4C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3200" b="0" dirty="0" smtClean="0"/>
            <a:t>Výběrové řízení na RUK</a:t>
          </a:r>
          <a:endParaRPr lang="cs-CZ" sz="3200" b="0" dirty="0"/>
        </a:p>
      </dgm:t>
    </dgm:pt>
    <dgm:pt modelId="{891D5BDF-C6B8-45E3-B2C1-D3618C68561A}" type="parTrans" cxnId="{3CB75B4A-7F5A-434C-928A-AC1E121B00EB}">
      <dgm:prSet/>
      <dgm:spPr/>
      <dgm:t>
        <a:bodyPr/>
        <a:lstStyle/>
        <a:p>
          <a:endParaRPr lang="cs-CZ"/>
        </a:p>
      </dgm:t>
    </dgm:pt>
    <dgm:pt modelId="{77800FFD-456A-4377-9C6C-4460F58BFA67}" type="sibTrans" cxnId="{3CB75B4A-7F5A-434C-928A-AC1E121B00EB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64FEE754-8777-41C0-890E-B13AC58A7FC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3200" dirty="0" smtClean="0"/>
            <a:t>Odbor pro zahraniční vztahy RUK – administrativa</a:t>
          </a:r>
          <a:endParaRPr lang="cs-CZ" sz="3200" dirty="0"/>
        </a:p>
      </dgm:t>
    </dgm:pt>
    <dgm:pt modelId="{C11DCFF1-9E3E-4CA8-BA8A-2BF15697A91A}" type="parTrans" cxnId="{47ABB590-D1AA-4DDA-9AFE-3C7E8FDD7284}">
      <dgm:prSet/>
      <dgm:spPr/>
      <dgm:t>
        <a:bodyPr/>
        <a:lstStyle/>
        <a:p>
          <a:endParaRPr lang="cs-CZ"/>
        </a:p>
      </dgm:t>
    </dgm:pt>
    <dgm:pt modelId="{EF77FBEE-0088-43EE-86F0-F9BD13181A51}" type="sibTrans" cxnId="{47ABB590-D1AA-4DDA-9AFE-3C7E8FDD728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CE4C0658-6EE7-467E-BC37-273E6E17076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3200" dirty="0" smtClean="0"/>
            <a:t>Akceptační dopis a další náležitosti</a:t>
          </a:r>
          <a:endParaRPr lang="cs-CZ" sz="3200" dirty="0"/>
        </a:p>
      </dgm:t>
    </dgm:pt>
    <dgm:pt modelId="{BB8937D4-0F32-47CB-9424-C68B4037D499}" type="parTrans" cxnId="{9F8F6A98-A287-4229-A9FC-7174857BBF63}">
      <dgm:prSet/>
      <dgm:spPr/>
      <dgm:t>
        <a:bodyPr/>
        <a:lstStyle/>
        <a:p>
          <a:endParaRPr lang="cs-CZ"/>
        </a:p>
      </dgm:t>
    </dgm:pt>
    <dgm:pt modelId="{3259D08E-39CD-438D-910A-396650542310}" type="sibTrans" cxnId="{9F8F6A98-A287-4229-A9FC-7174857BBF63}">
      <dgm:prSet/>
      <dgm:spPr/>
      <dgm:t>
        <a:bodyPr/>
        <a:lstStyle/>
        <a:p>
          <a:endParaRPr lang="cs-CZ"/>
        </a:p>
      </dgm:t>
    </dgm:pt>
    <dgm:pt modelId="{5E185149-3548-411F-9AC5-77F7D87D29BB}" type="pres">
      <dgm:prSet presAssocID="{B89C7977-5A58-47C3-BB78-CF2B4FA6B1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DDF3DDC-F910-40A4-ACF8-11EC846E835E}" type="pres">
      <dgm:prSet presAssocID="{B89C7977-5A58-47C3-BB78-CF2B4FA6B1D2}" presName="dummyMaxCanvas" presStyleCnt="0">
        <dgm:presLayoutVars/>
      </dgm:prSet>
      <dgm:spPr/>
      <dgm:t>
        <a:bodyPr/>
        <a:lstStyle/>
        <a:p>
          <a:endParaRPr lang="cs-CZ"/>
        </a:p>
      </dgm:t>
    </dgm:pt>
    <dgm:pt modelId="{67159C2C-AC4C-42B7-B00D-E188CA00FA48}" type="pres">
      <dgm:prSet presAssocID="{B89C7977-5A58-47C3-BB78-CF2B4FA6B1D2}" presName="FiveNodes_1" presStyleLbl="node1" presStyleIdx="0" presStyleCnt="5" custLinFactNeighborY="-1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41AB07-21BB-4645-93AE-47E11E6E9F3C}" type="pres">
      <dgm:prSet presAssocID="{B89C7977-5A58-47C3-BB78-CF2B4FA6B1D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E00F58-CD4A-406F-B7E2-42C570435FA8}" type="pres">
      <dgm:prSet presAssocID="{B89C7977-5A58-47C3-BB78-CF2B4FA6B1D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74AE9F-DE72-4F3F-AE66-D387F457515A}" type="pres">
      <dgm:prSet presAssocID="{B89C7977-5A58-47C3-BB78-CF2B4FA6B1D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8184A7-72E3-4D7C-9712-4463ED9F0A3B}" type="pres">
      <dgm:prSet presAssocID="{B89C7977-5A58-47C3-BB78-CF2B4FA6B1D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D50E7F-E219-4C3E-8E63-889F42B9F4F0}" type="pres">
      <dgm:prSet presAssocID="{B89C7977-5A58-47C3-BB78-CF2B4FA6B1D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077A13-0812-4455-88C1-496F9DDA6598}" type="pres">
      <dgm:prSet presAssocID="{B89C7977-5A58-47C3-BB78-CF2B4FA6B1D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666D7F-DEA8-43C1-A2B4-8F6307B06E98}" type="pres">
      <dgm:prSet presAssocID="{B89C7977-5A58-47C3-BB78-CF2B4FA6B1D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415DCD-3BCC-4F3D-808C-D7B74C14C4A8}" type="pres">
      <dgm:prSet presAssocID="{B89C7977-5A58-47C3-BB78-CF2B4FA6B1D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DDA14A-3E88-4119-B60A-2CFA8357DE52}" type="pres">
      <dgm:prSet presAssocID="{B89C7977-5A58-47C3-BB78-CF2B4FA6B1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F045D7-3F2D-4EF8-B7B3-3D617DDF38A2}" type="pres">
      <dgm:prSet presAssocID="{B89C7977-5A58-47C3-BB78-CF2B4FA6B1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F08EA1-B968-4F91-97CB-9564758642D1}" type="pres">
      <dgm:prSet presAssocID="{B89C7977-5A58-47C3-BB78-CF2B4FA6B1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A455BF-16E4-4800-9D27-56738D6709BF}" type="pres">
      <dgm:prSet presAssocID="{B89C7977-5A58-47C3-BB78-CF2B4FA6B1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D7A3B5-CE74-4673-BB72-7232B7B3BEAF}" type="pres">
      <dgm:prSet presAssocID="{B89C7977-5A58-47C3-BB78-CF2B4FA6B1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0F68763-511B-46A7-8465-39C24D523446}" type="presOf" srcId="{89DCAB6A-9EF4-45DD-AE5A-60087CCC3AF4}" destId="{0541AB07-21BB-4645-93AE-47E11E6E9F3C}" srcOrd="0" destOrd="0" presId="urn:microsoft.com/office/officeart/2005/8/layout/vProcess5"/>
    <dgm:cxn modelId="{94754B88-7A38-4362-BC6A-8111124A56C1}" type="presOf" srcId="{64FEE754-8777-41C0-890E-B13AC58A7FCA}" destId="{90A455BF-16E4-4800-9D27-56738D6709BF}" srcOrd="1" destOrd="0" presId="urn:microsoft.com/office/officeart/2005/8/layout/vProcess5"/>
    <dgm:cxn modelId="{3534CEA0-5CDF-40BA-939D-C8DCBF903F9E}" type="presOf" srcId="{89DCAB6A-9EF4-45DD-AE5A-60087CCC3AF4}" destId="{F7F045D7-3F2D-4EF8-B7B3-3D617DDF38A2}" srcOrd="1" destOrd="0" presId="urn:microsoft.com/office/officeart/2005/8/layout/vProcess5"/>
    <dgm:cxn modelId="{1066892B-CB51-400F-BB84-CF4E464B1D74}" type="presOf" srcId="{C737C04E-7614-4A0D-8F0E-826F40789D3F}" destId="{FDDDA14A-3E88-4119-B60A-2CFA8357DE52}" srcOrd="1" destOrd="0" presId="urn:microsoft.com/office/officeart/2005/8/layout/vProcess5"/>
    <dgm:cxn modelId="{F202BBF5-2814-4EC2-8FD8-51FC25D1F196}" type="presOf" srcId="{CE4C0658-6EE7-467E-BC37-273E6E170769}" destId="{E58184A7-72E3-4D7C-9712-4463ED9F0A3B}" srcOrd="0" destOrd="0" presId="urn:microsoft.com/office/officeart/2005/8/layout/vProcess5"/>
    <dgm:cxn modelId="{279789A4-8A00-4058-AA90-8036BFB16F7F}" srcId="{B89C7977-5A58-47C3-BB78-CF2B4FA6B1D2}" destId="{89DCAB6A-9EF4-45DD-AE5A-60087CCC3AF4}" srcOrd="1" destOrd="0" parTransId="{1943CBD0-87C0-4575-A8CA-24F89D1D7020}" sibTransId="{7CBFA308-84D9-455B-9DE8-DCEDCCE40238}"/>
    <dgm:cxn modelId="{EAE99708-B406-4B95-BCB2-C5DCD310A682}" type="presOf" srcId="{DE32DDCE-A202-4967-B534-2F1A3FDA5B4C}" destId="{45E00F58-CD4A-406F-B7E2-42C570435FA8}" srcOrd="0" destOrd="0" presId="urn:microsoft.com/office/officeart/2005/8/layout/vProcess5"/>
    <dgm:cxn modelId="{C25F8C59-A46C-4901-A2A5-E09D2054A133}" type="presOf" srcId="{C737C04E-7614-4A0D-8F0E-826F40789D3F}" destId="{67159C2C-AC4C-42B7-B00D-E188CA00FA48}" srcOrd="0" destOrd="0" presId="urn:microsoft.com/office/officeart/2005/8/layout/vProcess5"/>
    <dgm:cxn modelId="{9F8F6A98-A287-4229-A9FC-7174857BBF63}" srcId="{B89C7977-5A58-47C3-BB78-CF2B4FA6B1D2}" destId="{CE4C0658-6EE7-467E-BC37-273E6E170769}" srcOrd="4" destOrd="0" parTransId="{BB8937D4-0F32-47CB-9424-C68B4037D499}" sibTransId="{3259D08E-39CD-438D-910A-396650542310}"/>
    <dgm:cxn modelId="{3CB75B4A-7F5A-434C-928A-AC1E121B00EB}" srcId="{B89C7977-5A58-47C3-BB78-CF2B4FA6B1D2}" destId="{DE32DDCE-A202-4967-B534-2F1A3FDA5B4C}" srcOrd="2" destOrd="0" parTransId="{891D5BDF-C6B8-45E3-B2C1-D3618C68561A}" sibTransId="{77800FFD-456A-4377-9C6C-4460F58BFA67}"/>
    <dgm:cxn modelId="{B449313A-7914-410E-925E-D2DFBC083CBE}" type="presOf" srcId="{A963A62F-D3F3-481D-AAB7-F88152338B7B}" destId="{A1D50E7F-E219-4C3E-8E63-889F42B9F4F0}" srcOrd="0" destOrd="0" presId="urn:microsoft.com/office/officeart/2005/8/layout/vProcess5"/>
    <dgm:cxn modelId="{9EBBF21C-7EF7-421E-916B-43CD5946A10C}" type="presOf" srcId="{DE32DDCE-A202-4967-B534-2F1A3FDA5B4C}" destId="{78F08EA1-B968-4F91-97CB-9564758642D1}" srcOrd="1" destOrd="0" presId="urn:microsoft.com/office/officeart/2005/8/layout/vProcess5"/>
    <dgm:cxn modelId="{528592DB-A8EC-49E0-839F-7BBE5C27D63B}" type="presOf" srcId="{B89C7977-5A58-47C3-BB78-CF2B4FA6B1D2}" destId="{5E185149-3548-411F-9AC5-77F7D87D29BB}" srcOrd="0" destOrd="0" presId="urn:microsoft.com/office/officeart/2005/8/layout/vProcess5"/>
    <dgm:cxn modelId="{10B356F8-EC96-4429-A7A6-EDD2B31A4623}" srcId="{B89C7977-5A58-47C3-BB78-CF2B4FA6B1D2}" destId="{C737C04E-7614-4A0D-8F0E-826F40789D3F}" srcOrd="0" destOrd="0" parTransId="{2FC05C74-2440-4E84-855A-AE72718BFA4F}" sibTransId="{A963A62F-D3F3-481D-AAB7-F88152338B7B}"/>
    <dgm:cxn modelId="{033CE9B8-B201-4799-94FE-6AF7E86A79BF}" type="presOf" srcId="{64FEE754-8777-41C0-890E-B13AC58A7FCA}" destId="{CD74AE9F-DE72-4F3F-AE66-D387F457515A}" srcOrd="0" destOrd="0" presId="urn:microsoft.com/office/officeart/2005/8/layout/vProcess5"/>
    <dgm:cxn modelId="{053CFFF6-3B0F-4FB1-9F71-F13D5C9A2AE8}" type="presOf" srcId="{7CBFA308-84D9-455B-9DE8-DCEDCCE40238}" destId="{15077A13-0812-4455-88C1-496F9DDA6598}" srcOrd="0" destOrd="0" presId="urn:microsoft.com/office/officeart/2005/8/layout/vProcess5"/>
    <dgm:cxn modelId="{47ABB590-D1AA-4DDA-9AFE-3C7E8FDD7284}" srcId="{B89C7977-5A58-47C3-BB78-CF2B4FA6B1D2}" destId="{64FEE754-8777-41C0-890E-B13AC58A7FCA}" srcOrd="3" destOrd="0" parTransId="{C11DCFF1-9E3E-4CA8-BA8A-2BF15697A91A}" sibTransId="{EF77FBEE-0088-43EE-86F0-F9BD13181A51}"/>
    <dgm:cxn modelId="{11EB83E5-0C59-4700-8951-82AA1C35BF28}" type="presOf" srcId="{77800FFD-456A-4377-9C6C-4460F58BFA67}" destId="{DD666D7F-DEA8-43C1-A2B4-8F6307B06E98}" srcOrd="0" destOrd="0" presId="urn:microsoft.com/office/officeart/2005/8/layout/vProcess5"/>
    <dgm:cxn modelId="{BD9DD0B3-A13E-4744-B4B4-F3A3E1E9AE79}" type="presOf" srcId="{EF77FBEE-0088-43EE-86F0-F9BD13181A51}" destId="{DC415DCD-3BCC-4F3D-808C-D7B74C14C4A8}" srcOrd="0" destOrd="0" presId="urn:microsoft.com/office/officeart/2005/8/layout/vProcess5"/>
    <dgm:cxn modelId="{D628B4BF-066E-408E-B36A-BF53BDCAF786}" type="presOf" srcId="{CE4C0658-6EE7-467E-BC37-273E6E170769}" destId="{25D7A3B5-CE74-4673-BB72-7232B7B3BEAF}" srcOrd="1" destOrd="0" presId="urn:microsoft.com/office/officeart/2005/8/layout/vProcess5"/>
    <dgm:cxn modelId="{536F73DD-A8E2-40C6-85A6-89BA9650D94D}" type="presParOf" srcId="{5E185149-3548-411F-9AC5-77F7D87D29BB}" destId="{5DDF3DDC-F910-40A4-ACF8-11EC846E835E}" srcOrd="0" destOrd="0" presId="urn:microsoft.com/office/officeart/2005/8/layout/vProcess5"/>
    <dgm:cxn modelId="{8E539EB3-785A-4514-A42B-397946AEF1CB}" type="presParOf" srcId="{5E185149-3548-411F-9AC5-77F7D87D29BB}" destId="{67159C2C-AC4C-42B7-B00D-E188CA00FA48}" srcOrd="1" destOrd="0" presId="urn:microsoft.com/office/officeart/2005/8/layout/vProcess5"/>
    <dgm:cxn modelId="{529C33CF-9F42-40EE-9A13-53D964A61708}" type="presParOf" srcId="{5E185149-3548-411F-9AC5-77F7D87D29BB}" destId="{0541AB07-21BB-4645-93AE-47E11E6E9F3C}" srcOrd="2" destOrd="0" presId="urn:microsoft.com/office/officeart/2005/8/layout/vProcess5"/>
    <dgm:cxn modelId="{2EA255BE-D40F-49EB-96DC-2182C58D3A5F}" type="presParOf" srcId="{5E185149-3548-411F-9AC5-77F7D87D29BB}" destId="{45E00F58-CD4A-406F-B7E2-42C570435FA8}" srcOrd="3" destOrd="0" presId="urn:microsoft.com/office/officeart/2005/8/layout/vProcess5"/>
    <dgm:cxn modelId="{192B4FFF-46F0-449A-AFA6-8C66F0EA3F79}" type="presParOf" srcId="{5E185149-3548-411F-9AC5-77F7D87D29BB}" destId="{CD74AE9F-DE72-4F3F-AE66-D387F457515A}" srcOrd="4" destOrd="0" presId="urn:microsoft.com/office/officeart/2005/8/layout/vProcess5"/>
    <dgm:cxn modelId="{5C0C0563-0EB0-49AB-9891-18A6E7403BEF}" type="presParOf" srcId="{5E185149-3548-411F-9AC5-77F7D87D29BB}" destId="{E58184A7-72E3-4D7C-9712-4463ED9F0A3B}" srcOrd="5" destOrd="0" presId="urn:microsoft.com/office/officeart/2005/8/layout/vProcess5"/>
    <dgm:cxn modelId="{29BD9B13-64DE-4175-A73E-E5ECBD60E3EC}" type="presParOf" srcId="{5E185149-3548-411F-9AC5-77F7D87D29BB}" destId="{A1D50E7F-E219-4C3E-8E63-889F42B9F4F0}" srcOrd="6" destOrd="0" presId="urn:microsoft.com/office/officeart/2005/8/layout/vProcess5"/>
    <dgm:cxn modelId="{088E2F9C-1A54-40C8-9111-4EED21AE5C2B}" type="presParOf" srcId="{5E185149-3548-411F-9AC5-77F7D87D29BB}" destId="{15077A13-0812-4455-88C1-496F9DDA6598}" srcOrd="7" destOrd="0" presId="urn:microsoft.com/office/officeart/2005/8/layout/vProcess5"/>
    <dgm:cxn modelId="{ACCEA126-F712-4061-AB6A-5A2EA256F4E6}" type="presParOf" srcId="{5E185149-3548-411F-9AC5-77F7D87D29BB}" destId="{DD666D7F-DEA8-43C1-A2B4-8F6307B06E98}" srcOrd="8" destOrd="0" presId="urn:microsoft.com/office/officeart/2005/8/layout/vProcess5"/>
    <dgm:cxn modelId="{1B67EBDB-6CE1-49B5-9903-B3AEE9E0848A}" type="presParOf" srcId="{5E185149-3548-411F-9AC5-77F7D87D29BB}" destId="{DC415DCD-3BCC-4F3D-808C-D7B74C14C4A8}" srcOrd="9" destOrd="0" presId="urn:microsoft.com/office/officeart/2005/8/layout/vProcess5"/>
    <dgm:cxn modelId="{3CA39B3C-854D-46C7-BD13-BD416B7A1E94}" type="presParOf" srcId="{5E185149-3548-411F-9AC5-77F7D87D29BB}" destId="{FDDDA14A-3E88-4119-B60A-2CFA8357DE52}" srcOrd="10" destOrd="0" presId="urn:microsoft.com/office/officeart/2005/8/layout/vProcess5"/>
    <dgm:cxn modelId="{E87770F7-F876-422A-98B9-01BE8EB09278}" type="presParOf" srcId="{5E185149-3548-411F-9AC5-77F7D87D29BB}" destId="{F7F045D7-3F2D-4EF8-B7B3-3D617DDF38A2}" srcOrd="11" destOrd="0" presId="urn:microsoft.com/office/officeart/2005/8/layout/vProcess5"/>
    <dgm:cxn modelId="{CCC46784-B005-4A27-A501-80AADF9A35AA}" type="presParOf" srcId="{5E185149-3548-411F-9AC5-77F7D87D29BB}" destId="{78F08EA1-B968-4F91-97CB-9564758642D1}" srcOrd="12" destOrd="0" presId="urn:microsoft.com/office/officeart/2005/8/layout/vProcess5"/>
    <dgm:cxn modelId="{47CC7D80-BC35-44D8-B5BC-814C7E3369B0}" type="presParOf" srcId="{5E185149-3548-411F-9AC5-77F7D87D29BB}" destId="{90A455BF-16E4-4800-9D27-56738D6709BF}" srcOrd="13" destOrd="0" presId="urn:microsoft.com/office/officeart/2005/8/layout/vProcess5"/>
    <dgm:cxn modelId="{E50DE337-5FF6-4610-BF04-FDF9FC506D80}" type="presParOf" srcId="{5E185149-3548-411F-9AC5-77F7D87D29BB}" destId="{25D7A3B5-CE74-4673-BB72-7232B7B3BEA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CDFA4-32F7-45A9-93AE-38A43CE7F18F}">
      <dsp:nvSpPr>
        <dsp:cNvPr id="0" name=""/>
        <dsp:cNvSpPr/>
      </dsp:nvSpPr>
      <dsp:spPr>
        <a:xfrm>
          <a:off x="97238" y="0"/>
          <a:ext cx="12908515" cy="5163406"/>
        </a:xfrm>
        <a:prstGeom prst="leftRightRibb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2A58AC-7136-4E80-B0ED-2F8947084608}">
      <dsp:nvSpPr>
        <dsp:cNvPr id="0" name=""/>
        <dsp:cNvSpPr/>
      </dsp:nvSpPr>
      <dsp:spPr>
        <a:xfrm>
          <a:off x="1597640" y="903596"/>
          <a:ext cx="4259809" cy="2530068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Studijní pobyt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(3-12 měsíců)</a:t>
          </a:r>
          <a:endParaRPr lang="cs-CZ" sz="4800" kern="1200" dirty="0"/>
        </a:p>
      </dsp:txBody>
      <dsp:txXfrm>
        <a:off x="1597640" y="903596"/>
        <a:ext cx="4259809" cy="2530068"/>
      </dsp:txXfrm>
    </dsp:sp>
    <dsp:sp modelId="{A4882D30-15EC-49ED-B974-25E2F06525EB}">
      <dsp:nvSpPr>
        <dsp:cNvPr id="0" name=""/>
        <dsp:cNvSpPr/>
      </dsp:nvSpPr>
      <dsp:spPr>
        <a:xfrm>
          <a:off x="6502876" y="1729741"/>
          <a:ext cx="5034320" cy="2530068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Praktická stáž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 smtClean="0"/>
            <a:t>(2-12 měsíců)</a:t>
          </a:r>
          <a:endParaRPr lang="cs-CZ" sz="4800" kern="1200" dirty="0"/>
        </a:p>
      </dsp:txBody>
      <dsp:txXfrm>
        <a:off x="6502876" y="1729741"/>
        <a:ext cx="5034320" cy="253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4C50-9BF1-4BB9-AFA3-C1EBF4A83F82}">
      <dsp:nvSpPr>
        <dsp:cNvPr id="0" name=""/>
        <dsp:cNvSpPr/>
      </dsp:nvSpPr>
      <dsp:spPr>
        <a:xfrm>
          <a:off x="0" y="0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Informace na zahraničním oddělení fakulty</a:t>
          </a:r>
          <a:endParaRPr lang="cs-CZ" sz="4000" kern="1200" dirty="0"/>
        </a:p>
      </dsp:txBody>
      <dsp:txXfrm>
        <a:off x="47688" y="47688"/>
        <a:ext cx="8510087" cy="1532803"/>
      </dsp:txXfrm>
    </dsp:sp>
    <dsp:sp modelId="{E2F917E7-27F2-4B25-83C1-D7BF6B8271CE}">
      <dsp:nvSpPr>
        <dsp:cNvPr id="0" name=""/>
        <dsp:cNvSpPr/>
      </dsp:nvSpPr>
      <dsp:spPr>
        <a:xfrm>
          <a:off x="871385" y="1924212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Založení online přihlášky</a:t>
          </a:r>
          <a:endParaRPr lang="cs-CZ" sz="4000" b="0" kern="1200" dirty="0"/>
        </a:p>
      </dsp:txBody>
      <dsp:txXfrm>
        <a:off x="919073" y="1971900"/>
        <a:ext cx="8379524" cy="1532803"/>
      </dsp:txXfrm>
    </dsp:sp>
    <dsp:sp modelId="{BE719CB2-FDB1-408A-9F50-A5BE5848D3C6}">
      <dsp:nvSpPr>
        <dsp:cNvPr id="0" name=""/>
        <dsp:cNvSpPr/>
      </dsp:nvSpPr>
      <dsp:spPr>
        <a:xfrm>
          <a:off x="1729765" y="3848424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Výběrové řízení na fakultě</a:t>
          </a:r>
          <a:endParaRPr lang="en-GB" sz="4000" kern="1200" dirty="0"/>
        </a:p>
      </dsp:txBody>
      <dsp:txXfrm>
        <a:off x="1777453" y="3896112"/>
        <a:ext cx="8392529" cy="1532803"/>
      </dsp:txXfrm>
    </dsp:sp>
    <dsp:sp modelId="{538A5621-A0FD-4A52-BE62-2424AFFA98BB}">
      <dsp:nvSpPr>
        <dsp:cNvPr id="0" name=""/>
        <dsp:cNvSpPr/>
      </dsp:nvSpPr>
      <dsp:spPr>
        <a:xfrm>
          <a:off x="2601150" y="5772637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Nominace studenta = 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nárok na stipendium</a:t>
          </a:r>
          <a:endParaRPr lang="cs-CZ" sz="4000" kern="1200" dirty="0"/>
        </a:p>
      </dsp:txBody>
      <dsp:txXfrm>
        <a:off x="2648838" y="5820325"/>
        <a:ext cx="8379524" cy="1532803"/>
      </dsp:txXfrm>
    </dsp:sp>
    <dsp:sp modelId="{5272AE47-3973-417A-B411-3B55B8497AF9}">
      <dsp:nvSpPr>
        <dsp:cNvPr id="0" name=""/>
        <dsp:cNvSpPr/>
      </dsp:nvSpPr>
      <dsp:spPr>
        <a:xfrm>
          <a:off x="9346285" y="1247037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9584406" y="1247037"/>
        <a:ext cx="582074" cy="796383"/>
      </dsp:txXfrm>
    </dsp:sp>
    <dsp:sp modelId="{39181A2A-F5AB-4AB4-B4DC-F25CF087EA59}">
      <dsp:nvSpPr>
        <dsp:cNvPr id="0" name=""/>
        <dsp:cNvSpPr/>
      </dsp:nvSpPr>
      <dsp:spPr>
        <a:xfrm>
          <a:off x="10217671" y="3171250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10455792" y="3171250"/>
        <a:ext cx="582074" cy="796383"/>
      </dsp:txXfrm>
    </dsp:sp>
    <dsp:sp modelId="{F0387853-2476-4DA2-A15B-E042B0455761}">
      <dsp:nvSpPr>
        <dsp:cNvPr id="0" name=""/>
        <dsp:cNvSpPr/>
      </dsp:nvSpPr>
      <dsp:spPr>
        <a:xfrm>
          <a:off x="11076050" y="5095462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11314171" y="5095462"/>
        <a:ext cx="582074" cy="796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4C50-9BF1-4BB9-AFA3-C1EBF4A83F82}">
      <dsp:nvSpPr>
        <dsp:cNvPr id="0" name=""/>
        <dsp:cNvSpPr/>
      </dsp:nvSpPr>
      <dsp:spPr>
        <a:xfrm>
          <a:off x="0" y="0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Studijní plán / Pracovní plán stáže</a:t>
          </a:r>
          <a:endParaRPr lang="cs-CZ" sz="4000" kern="1200" dirty="0"/>
        </a:p>
      </dsp:txBody>
      <dsp:txXfrm>
        <a:off x="47688" y="47688"/>
        <a:ext cx="8510087" cy="1532803"/>
      </dsp:txXfrm>
    </dsp:sp>
    <dsp:sp modelId="{E2F917E7-27F2-4B25-83C1-D7BF6B8271CE}">
      <dsp:nvSpPr>
        <dsp:cNvPr id="0" name=""/>
        <dsp:cNvSpPr/>
      </dsp:nvSpPr>
      <dsp:spPr>
        <a:xfrm>
          <a:off x="871385" y="1924212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Přihláška do zahraničí a 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0" kern="1200" dirty="0" smtClean="0"/>
            <a:t>Akceptační dopis</a:t>
          </a:r>
          <a:endParaRPr lang="cs-CZ" sz="4000" b="0" kern="1200" dirty="0"/>
        </a:p>
      </dsp:txBody>
      <dsp:txXfrm>
        <a:off x="919073" y="1971900"/>
        <a:ext cx="8379524" cy="1532803"/>
      </dsp:txXfrm>
    </dsp:sp>
    <dsp:sp modelId="{BE719CB2-FDB1-408A-9F50-A5BE5848D3C6}">
      <dsp:nvSpPr>
        <dsp:cNvPr id="0" name=""/>
        <dsp:cNvSpPr/>
      </dsp:nvSpPr>
      <dsp:spPr>
        <a:xfrm>
          <a:off x="1729765" y="3848424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Online </a:t>
          </a:r>
          <a:r>
            <a:rPr lang="cs-CZ" sz="4000" kern="1200" dirty="0" err="1" smtClean="0"/>
            <a:t>Linguistic</a:t>
          </a:r>
          <a:r>
            <a:rPr lang="cs-CZ" sz="4000" kern="1200" dirty="0" smtClean="0"/>
            <a:t> Support – online test před a po výjezdu</a:t>
          </a:r>
          <a:endParaRPr lang="en-GB" sz="4000" kern="1200" dirty="0"/>
        </a:p>
      </dsp:txBody>
      <dsp:txXfrm>
        <a:off x="1777453" y="3896112"/>
        <a:ext cx="8392529" cy="1532803"/>
      </dsp:txXfrm>
    </dsp:sp>
    <dsp:sp modelId="{538A5621-A0FD-4A52-BE62-2424AFFA98BB}">
      <dsp:nvSpPr>
        <dsp:cNvPr id="0" name=""/>
        <dsp:cNvSpPr/>
      </dsp:nvSpPr>
      <dsp:spPr>
        <a:xfrm>
          <a:off x="2601150" y="5772637"/>
          <a:ext cx="10404602" cy="16281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Založení účtu v cizí měně + účastnická smlouva</a:t>
          </a:r>
          <a:endParaRPr lang="cs-CZ" sz="4000" kern="1200" dirty="0"/>
        </a:p>
      </dsp:txBody>
      <dsp:txXfrm>
        <a:off x="2648838" y="5820325"/>
        <a:ext cx="8379524" cy="1532803"/>
      </dsp:txXfrm>
    </dsp:sp>
    <dsp:sp modelId="{5272AE47-3973-417A-B411-3B55B8497AF9}">
      <dsp:nvSpPr>
        <dsp:cNvPr id="0" name=""/>
        <dsp:cNvSpPr/>
      </dsp:nvSpPr>
      <dsp:spPr>
        <a:xfrm>
          <a:off x="9346285" y="1247037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9584406" y="1247037"/>
        <a:ext cx="582074" cy="796383"/>
      </dsp:txXfrm>
    </dsp:sp>
    <dsp:sp modelId="{39181A2A-F5AB-4AB4-B4DC-F25CF087EA59}">
      <dsp:nvSpPr>
        <dsp:cNvPr id="0" name=""/>
        <dsp:cNvSpPr/>
      </dsp:nvSpPr>
      <dsp:spPr>
        <a:xfrm>
          <a:off x="10217671" y="3171250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10455792" y="3171250"/>
        <a:ext cx="582074" cy="796383"/>
      </dsp:txXfrm>
    </dsp:sp>
    <dsp:sp modelId="{F0387853-2476-4DA2-A15B-E042B0455761}">
      <dsp:nvSpPr>
        <dsp:cNvPr id="0" name=""/>
        <dsp:cNvSpPr/>
      </dsp:nvSpPr>
      <dsp:spPr>
        <a:xfrm>
          <a:off x="11076050" y="5095462"/>
          <a:ext cx="1058316" cy="1058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11314171" y="5095462"/>
        <a:ext cx="582074" cy="796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C9E2C-B057-49F4-B633-1AC080F1E165}">
      <dsp:nvSpPr>
        <dsp:cNvPr id="0" name=""/>
        <dsp:cNvSpPr/>
      </dsp:nvSpPr>
      <dsp:spPr>
        <a:xfrm rot="5400000">
          <a:off x="4535926" y="172426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2019/2020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1 191 studentů</a:t>
          </a:r>
          <a:endParaRPr lang="cs-CZ" sz="2500" kern="1200" dirty="0"/>
        </a:p>
      </dsp:txBody>
      <dsp:txXfrm rot="-5400000">
        <a:off x="5060355" y="409921"/>
        <a:ext cx="1565769" cy="1799735"/>
      </dsp:txXfrm>
    </dsp:sp>
    <dsp:sp modelId="{6ED18F66-9948-4926-B9E5-0F28700DA885}">
      <dsp:nvSpPr>
        <dsp:cNvPr id="0" name=""/>
        <dsp:cNvSpPr/>
      </dsp:nvSpPr>
      <dsp:spPr>
        <a:xfrm>
          <a:off x="7049629" y="525401"/>
          <a:ext cx="2917924" cy="156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C4712-524D-404F-B232-F0A4F4B8E94D}">
      <dsp:nvSpPr>
        <dsp:cNvPr id="0" name=""/>
        <dsp:cNvSpPr/>
      </dsp:nvSpPr>
      <dsp:spPr>
        <a:xfrm rot="5400000">
          <a:off x="2079222" y="172426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2020/2021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???</a:t>
          </a:r>
          <a:endParaRPr lang="cs-CZ" sz="2800" kern="1200" dirty="0"/>
        </a:p>
      </dsp:txBody>
      <dsp:txXfrm rot="-5400000">
        <a:off x="2603651" y="409921"/>
        <a:ext cx="1565769" cy="1799735"/>
      </dsp:txXfrm>
    </dsp:sp>
    <dsp:sp modelId="{3081E615-E5B0-49B8-838F-5E2EE3E8B61A}">
      <dsp:nvSpPr>
        <dsp:cNvPr id="0" name=""/>
        <dsp:cNvSpPr/>
      </dsp:nvSpPr>
      <dsp:spPr>
        <a:xfrm rot="5400000">
          <a:off x="3302868" y="2391722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2018/2019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1 299 studentů</a:t>
          </a:r>
          <a:endParaRPr lang="cs-CZ" sz="2500" kern="1200" dirty="0"/>
        </a:p>
      </dsp:txBody>
      <dsp:txXfrm rot="-5400000">
        <a:off x="3827297" y="2629217"/>
        <a:ext cx="1565769" cy="1799735"/>
      </dsp:txXfrm>
    </dsp:sp>
    <dsp:sp modelId="{47EFE1D6-DDA6-4921-9FEB-39972CE4CD0B}">
      <dsp:nvSpPr>
        <dsp:cNvPr id="0" name=""/>
        <dsp:cNvSpPr/>
      </dsp:nvSpPr>
      <dsp:spPr>
        <a:xfrm>
          <a:off x="554894" y="2744697"/>
          <a:ext cx="2823797" cy="156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433C1-6793-4F43-BB8F-E5B139F4F0FA}">
      <dsp:nvSpPr>
        <dsp:cNvPr id="0" name=""/>
        <dsp:cNvSpPr/>
      </dsp:nvSpPr>
      <dsp:spPr>
        <a:xfrm rot="5400000">
          <a:off x="5759571" y="2391722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2017/2018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1 349 studentů</a:t>
          </a:r>
          <a:endParaRPr lang="cs-CZ" sz="2800" kern="1200" dirty="0"/>
        </a:p>
      </dsp:txBody>
      <dsp:txXfrm rot="-5400000">
        <a:off x="6284000" y="2629217"/>
        <a:ext cx="1565769" cy="1799735"/>
      </dsp:txXfrm>
    </dsp:sp>
    <dsp:sp modelId="{4C5F59C3-11F3-4EA4-B368-482CF3BBEF24}">
      <dsp:nvSpPr>
        <dsp:cNvPr id="0" name=""/>
        <dsp:cNvSpPr/>
      </dsp:nvSpPr>
      <dsp:spPr>
        <a:xfrm rot="5400000">
          <a:off x="4535926" y="4611018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2015/2016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1 232 studentů</a:t>
          </a:r>
          <a:endParaRPr lang="cs-CZ" sz="2500" kern="1200" dirty="0"/>
        </a:p>
      </dsp:txBody>
      <dsp:txXfrm rot="-5400000">
        <a:off x="5060355" y="4848513"/>
        <a:ext cx="1565769" cy="1799735"/>
      </dsp:txXfrm>
    </dsp:sp>
    <dsp:sp modelId="{2D80D42D-CACA-4BE7-A777-A17B9883E37D}">
      <dsp:nvSpPr>
        <dsp:cNvPr id="0" name=""/>
        <dsp:cNvSpPr/>
      </dsp:nvSpPr>
      <dsp:spPr>
        <a:xfrm>
          <a:off x="7049629" y="4963993"/>
          <a:ext cx="2917924" cy="156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3CE2E-539E-4C1D-B63F-CFF1A4ED9E0D}">
      <dsp:nvSpPr>
        <dsp:cNvPr id="0" name=""/>
        <dsp:cNvSpPr/>
      </dsp:nvSpPr>
      <dsp:spPr>
        <a:xfrm rot="5400000">
          <a:off x="2079222" y="4611018"/>
          <a:ext cx="2614627" cy="22747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2016/2017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1 298 studentů</a:t>
          </a:r>
          <a:endParaRPr lang="cs-CZ" sz="2800" kern="1200" dirty="0"/>
        </a:p>
      </dsp:txBody>
      <dsp:txXfrm rot="-5400000">
        <a:off x="2603651" y="4848513"/>
        <a:ext cx="1565769" cy="1799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9C2C-AC4C-42B7-B00D-E188CA00FA48}">
      <dsp:nvSpPr>
        <dsp:cNvPr id="0" name=""/>
        <dsp:cNvSpPr/>
      </dsp:nvSpPr>
      <dsp:spPr>
        <a:xfrm>
          <a:off x="0" y="0"/>
          <a:ext cx="8323184" cy="11182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Výběr univerzity, stud. programu</a:t>
          </a:r>
          <a:endParaRPr lang="cs-CZ" sz="3200" kern="1200" dirty="0"/>
        </a:p>
      </dsp:txBody>
      <dsp:txXfrm>
        <a:off x="32751" y="32751"/>
        <a:ext cx="6985716" cy="1052710"/>
      </dsp:txXfrm>
    </dsp:sp>
    <dsp:sp modelId="{0541AB07-21BB-4645-93AE-47E11E6E9F3C}">
      <dsp:nvSpPr>
        <dsp:cNvPr id="0" name=""/>
        <dsp:cNvSpPr/>
      </dsp:nvSpPr>
      <dsp:spPr>
        <a:xfrm>
          <a:off x="621536" y="1273519"/>
          <a:ext cx="8323184" cy="11182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 dirty="0" smtClean="0"/>
            <a:t>Výběrové řízení na fakultě</a:t>
          </a:r>
          <a:endParaRPr lang="cs-CZ" sz="3200" b="0" kern="1200" dirty="0"/>
        </a:p>
      </dsp:txBody>
      <dsp:txXfrm>
        <a:off x="654287" y="1306270"/>
        <a:ext cx="6909308" cy="1052710"/>
      </dsp:txXfrm>
    </dsp:sp>
    <dsp:sp modelId="{45E00F58-CD4A-406F-B7E2-42C570435FA8}">
      <dsp:nvSpPr>
        <dsp:cNvPr id="0" name=""/>
        <dsp:cNvSpPr/>
      </dsp:nvSpPr>
      <dsp:spPr>
        <a:xfrm>
          <a:off x="1243073" y="2547038"/>
          <a:ext cx="8323184" cy="11182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kern="1200" dirty="0" smtClean="0"/>
            <a:t>Výběrové řízení na RUK</a:t>
          </a:r>
          <a:endParaRPr lang="cs-CZ" sz="3200" b="0" kern="1200" dirty="0"/>
        </a:p>
      </dsp:txBody>
      <dsp:txXfrm>
        <a:off x="1275824" y="2579789"/>
        <a:ext cx="6909308" cy="1052710"/>
      </dsp:txXfrm>
    </dsp:sp>
    <dsp:sp modelId="{CD74AE9F-DE72-4F3F-AE66-D387F457515A}">
      <dsp:nvSpPr>
        <dsp:cNvPr id="0" name=""/>
        <dsp:cNvSpPr/>
      </dsp:nvSpPr>
      <dsp:spPr>
        <a:xfrm>
          <a:off x="1864609" y="3820558"/>
          <a:ext cx="8323184" cy="11182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Odbor pro zahraniční vztahy RUK – administrativa</a:t>
          </a:r>
          <a:endParaRPr lang="cs-CZ" sz="3200" kern="1200" dirty="0"/>
        </a:p>
      </dsp:txBody>
      <dsp:txXfrm>
        <a:off x="1897360" y="3853309"/>
        <a:ext cx="6909308" cy="1052710"/>
      </dsp:txXfrm>
    </dsp:sp>
    <dsp:sp modelId="{E58184A7-72E3-4D7C-9712-4463ED9F0A3B}">
      <dsp:nvSpPr>
        <dsp:cNvPr id="0" name=""/>
        <dsp:cNvSpPr/>
      </dsp:nvSpPr>
      <dsp:spPr>
        <a:xfrm>
          <a:off x="2486146" y="5094077"/>
          <a:ext cx="8323184" cy="11182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Akceptační dopis a další náležitosti</a:t>
          </a:r>
          <a:endParaRPr lang="cs-CZ" sz="3200" kern="1200" dirty="0"/>
        </a:p>
      </dsp:txBody>
      <dsp:txXfrm>
        <a:off x="2518897" y="5126828"/>
        <a:ext cx="6909308" cy="1052710"/>
      </dsp:txXfrm>
    </dsp:sp>
    <dsp:sp modelId="{A1D50E7F-E219-4C3E-8E63-889F42B9F4F0}">
      <dsp:nvSpPr>
        <dsp:cNvPr id="0" name=""/>
        <dsp:cNvSpPr/>
      </dsp:nvSpPr>
      <dsp:spPr>
        <a:xfrm>
          <a:off x="7596346" y="816916"/>
          <a:ext cx="726837" cy="726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/>
        </a:p>
      </dsp:txBody>
      <dsp:txXfrm>
        <a:off x="7759884" y="816916"/>
        <a:ext cx="399761" cy="546945"/>
      </dsp:txXfrm>
    </dsp:sp>
    <dsp:sp modelId="{15077A13-0812-4455-88C1-496F9DDA6598}">
      <dsp:nvSpPr>
        <dsp:cNvPr id="0" name=""/>
        <dsp:cNvSpPr/>
      </dsp:nvSpPr>
      <dsp:spPr>
        <a:xfrm>
          <a:off x="8217883" y="2090435"/>
          <a:ext cx="726837" cy="726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/>
        </a:p>
      </dsp:txBody>
      <dsp:txXfrm>
        <a:off x="8381421" y="2090435"/>
        <a:ext cx="399761" cy="546945"/>
      </dsp:txXfrm>
    </dsp:sp>
    <dsp:sp modelId="{DD666D7F-DEA8-43C1-A2B4-8F6307B06E98}">
      <dsp:nvSpPr>
        <dsp:cNvPr id="0" name=""/>
        <dsp:cNvSpPr/>
      </dsp:nvSpPr>
      <dsp:spPr>
        <a:xfrm>
          <a:off x="8839420" y="3345318"/>
          <a:ext cx="726837" cy="726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/>
        </a:p>
      </dsp:txBody>
      <dsp:txXfrm>
        <a:off x="9002958" y="3345318"/>
        <a:ext cx="399761" cy="546945"/>
      </dsp:txXfrm>
    </dsp:sp>
    <dsp:sp modelId="{DC415DCD-3BCC-4F3D-808C-D7B74C14C4A8}">
      <dsp:nvSpPr>
        <dsp:cNvPr id="0" name=""/>
        <dsp:cNvSpPr/>
      </dsp:nvSpPr>
      <dsp:spPr>
        <a:xfrm>
          <a:off x="9460956" y="4631262"/>
          <a:ext cx="726837" cy="726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400" kern="1200"/>
        </a:p>
      </dsp:txBody>
      <dsp:txXfrm>
        <a:off x="9624494" y="4631262"/>
        <a:ext cx="399761" cy="54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3CB2E-8ABA-4A79-A9C1-79F5068BB48E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F2EF-1CB2-4608-A44A-550435C84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57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8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47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5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8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3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6706813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gradFill rotWithShape="1">
          <a:gsLst>
            <a:gs pos="35000">
              <a:schemeClr val="bg1">
                <a:tint val="93000"/>
                <a:satMod val="150000"/>
                <a:shade val="98000"/>
                <a:lumMod val="102000"/>
              </a:schemeClr>
            </a:gs>
            <a:gs pos="6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3895442"/>
            <a:ext cx="17088485" cy="3298562"/>
          </a:xfrm>
        </p:spPr>
        <p:txBody>
          <a:bodyPr anchor="b"/>
          <a:lstStyle>
            <a:lvl1pPr algn="l">
              <a:defRPr sz="9895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808" y="7223003"/>
            <a:ext cx="17088485" cy="1360590"/>
          </a:xfrm>
        </p:spPr>
        <p:txBody>
          <a:bodyPr/>
          <a:lstStyle>
            <a:lvl1pPr marL="0" indent="0" algn="l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CD9-F403-478C-BB96-B6C6F8800B4B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3" y="940009"/>
            <a:ext cx="6323524" cy="182449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07808" y="8540025"/>
            <a:ext cx="17088485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79" b="1" i="0" spc="165" baseline="0" dirty="0">
                <a:solidFill>
                  <a:schemeClr val="bg1">
                    <a:lumMod val="50000"/>
                  </a:schemeClr>
                </a:solidFill>
              </a:rPr>
              <a:t>ORIENTAČNÍ TÝDEN PRO STUDENTY PRVNÍCH ROČNÍKŮ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3" y="940009"/>
            <a:ext cx="6323524" cy="182449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507808" y="8540025"/>
            <a:ext cx="17088485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79" b="1" i="0" spc="165" baseline="0" dirty="0" smtClean="0">
                <a:solidFill>
                  <a:schemeClr val="bg1">
                    <a:lumMod val="50000"/>
                  </a:schemeClr>
                </a:solidFill>
              </a:rPr>
              <a:t>ORIENTAČNÍ TÝDEN PRO STUDENTY PRVNÍCH ROČNÍKŮ</a:t>
            </a:r>
            <a:endParaRPr lang="cs-CZ" sz="1979" b="1" i="0" spc="165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913448"/>
            <a:ext cx="17339786" cy="15123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57" y="2785451"/>
            <a:ext cx="17339786" cy="7400817"/>
          </a:xfrm>
        </p:spPr>
        <p:txBody>
          <a:bodyPr/>
          <a:lstStyle>
            <a:lvl1pPr marL="680666" indent="-680666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090-032F-4F64-97E7-E992D37F29AF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7" y="2819487"/>
            <a:ext cx="17339786" cy="4704375"/>
          </a:xfrm>
        </p:spPr>
        <p:txBody>
          <a:bodyPr anchor="b"/>
          <a:lstStyle>
            <a:lvl1pPr>
              <a:defRPr sz="9895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7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/>
                </a:solidFill>
              </a:defRPr>
            </a:lvl1pPr>
            <a:lvl2pPr marL="753969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3AF9-27ED-4F37-9001-80FBE8ACB2E5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6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86A-B423-4EAF-933D-FCEB9BDFA50F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0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5" cy="1358692"/>
          </a:xfrm>
        </p:spPr>
        <p:txBody>
          <a:bodyPr anchor="b"/>
          <a:lstStyle>
            <a:lvl1pPr marL="0" indent="0">
              <a:buNone/>
              <a:defRPr sz="3958" b="0" i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4"/>
            <a:ext cx="8504975" cy="6076159"/>
          </a:xfrm>
        </p:spPr>
        <p:txBody>
          <a:bodyPr/>
          <a:lstStyle>
            <a:lvl1pPr marL="623071" indent="-623071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0" i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>
            <a:lvl1pPr marL="609982" indent="-609982"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6C7A-F844-4942-9012-E8466065601C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9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03B5-C9C0-43DD-BE02-F198F913934F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ABC-94AA-4187-9E67-3E8A0D6DBF81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5" y="753957"/>
            <a:ext cx="6484096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>
            <a:normAutofit/>
          </a:bodyPr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9"/>
            </a:lvl4pPr>
            <a:lvl5pPr>
              <a:defRPr sz="2639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5" y="3392805"/>
            <a:ext cx="6484096" cy="6285591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10C2-1563-4224-976D-48ED9E2BC0E1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7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4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5" y="753957"/>
            <a:ext cx="6484096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5" y="3392805"/>
            <a:ext cx="6484096" cy="6285591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C608-A868-4156-B724-157FA4D0E87F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3895442"/>
            <a:ext cx="17088485" cy="3298562"/>
          </a:xfrm>
        </p:spPr>
        <p:txBody>
          <a:bodyPr anchor="b"/>
          <a:lstStyle>
            <a:lvl1pPr algn="l">
              <a:defRPr sz="9895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808" y="7223003"/>
            <a:ext cx="17088485" cy="1360590"/>
          </a:xfrm>
        </p:spPr>
        <p:txBody>
          <a:bodyPr/>
          <a:lstStyle>
            <a:lvl1pPr marL="0" indent="0" algn="l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CD9-F403-478C-BB96-B6C6F8800B4B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5" y="940009"/>
            <a:ext cx="6494301" cy="1824499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1507808" y="8540025"/>
            <a:ext cx="17088485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79" b="1" i="0" spc="165" baseline="0" dirty="0" smtClean="0">
                <a:solidFill>
                  <a:schemeClr val="bg1">
                    <a:lumMod val="50000"/>
                  </a:schemeClr>
                </a:solidFill>
              </a:rPr>
              <a:t>ORIENTAČNÍ TÝDEN PRO STUDENTY PRVNÍCH ROČNÍKŮ</a:t>
            </a:r>
            <a:endParaRPr lang="cs-CZ" sz="1979" b="1" i="0" spc="165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t>15.09.2020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40038B71-B38C-4117-90B0-8B7D76A7F0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180" y="9403992"/>
            <a:ext cx="1305243" cy="1305335"/>
          </a:xfrm>
          <a:prstGeom prst="rect">
            <a:avLst/>
          </a:prstGeom>
        </p:spPr>
      </p:pic>
      <p:sp>
        <p:nvSpPr>
          <p:cNvPr id="10" name="object 35">
            <a:extLst>
              <a:ext uri="{FF2B5EF4-FFF2-40B4-BE49-F238E27FC236}">
                <a16:creationId xmlns:a16="http://schemas.microsoft.com/office/drawing/2014/main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12925586" y="10296577"/>
            <a:ext cx="4665706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Univerzita Karlova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1">
                <a:tint val="93000"/>
                <a:satMod val="150000"/>
                <a:shade val="98000"/>
                <a:lumMod val="102000"/>
              </a:schemeClr>
            </a:gs>
            <a:gs pos="7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10754552"/>
            <a:ext cx="20104100" cy="554798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913447"/>
            <a:ext cx="17339786" cy="1874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36770"/>
            <a:ext cx="17339786" cy="714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797220"/>
            <a:ext cx="4523423" cy="471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bg1"/>
                </a:solidFill>
              </a:defRPr>
            </a:lvl1pPr>
          </a:lstStyle>
          <a:p>
            <a:fld id="{FB450090-032F-4F64-97E7-E992D37F29AF}" type="datetime1">
              <a:rPr lang="cs-CZ" smtClean="0"/>
              <a:pPr/>
              <a:t>15.09.2020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797220"/>
            <a:ext cx="6785134" cy="471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797220"/>
            <a:ext cx="4523423" cy="471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bg1"/>
                </a:solidFill>
              </a:defRPr>
            </a:lvl1pPr>
          </a:lstStyle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10754552"/>
            <a:ext cx="20104100" cy="554798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8"/>
          </a:p>
        </p:txBody>
      </p:sp>
    </p:spTree>
    <p:extLst>
      <p:ext uri="{BB962C8B-B14F-4D97-AF65-F5344CB8AC3E}">
        <p14:creationId xmlns:p14="http://schemas.microsoft.com/office/powerpoint/2010/main" val="287149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507937" rtl="0" eaLnBrk="1" latinLnBrk="0" hangingPunct="1">
        <a:lnSpc>
          <a:spcPct val="80000"/>
        </a:lnSpc>
        <a:spcBef>
          <a:spcPct val="0"/>
        </a:spcBef>
        <a:buNone/>
        <a:defRPr sz="9895" kern="1200">
          <a:solidFill>
            <a:srgbClr val="D22D40"/>
          </a:solidFill>
          <a:effectLst/>
          <a:latin typeface="+mj-lt"/>
          <a:ea typeface="+mj-ea"/>
          <a:cs typeface="+mj-cs"/>
        </a:defRPr>
      </a:lvl1pPr>
    </p:titleStyle>
    <p:bodyStyle>
      <a:lvl1pPr marL="594275" indent="-594275" algn="l" defTabSz="1507937" rtl="0" eaLnBrk="1" latinLnBrk="0" hangingPunct="1">
        <a:lnSpc>
          <a:spcPct val="90000"/>
        </a:lnSpc>
        <a:spcBef>
          <a:spcPts val="1649"/>
        </a:spcBef>
        <a:buClr>
          <a:srgbClr val="D22D40"/>
        </a:buClr>
        <a:buFont typeface="Times New Roman" panose="02020603050405020304" pitchFamily="18" charset="0"/>
        <a:buChar char="►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Clr>
          <a:srgbClr val="D22D40"/>
        </a:buClr>
        <a:buFont typeface="Segoe UI" panose="020B0502040204020203" pitchFamily="34" charset="0"/>
        <a:buChar char="–"/>
        <a:defRPr sz="3958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Clr>
          <a:srgbClr val="D22D40"/>
        </a:buClr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Clr>
          <a:srgbClr val="D22D40"/>
        </a:buClr>
        <a:buFont typeface="Segoe UI" panose="020B0502040204020203" pitchFamily="34" charset="0"/>
        <a:buChar char="–"/>
        <a:defRPr sz="2968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Clr>
          <a:srgbClr val="D22D40"/>
        </a:buClr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harlesabroad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ni.cz/UK-3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UK-37.html" TargetMode="External"/><Relationship Id="rId2" Type="http://schemas.openxmlformats.org/officeDocument/2006/relationships/hyperlink" Target="http://www.cuni.cz/UK-4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uni.cz/UK-4395.html?poid=194642338714530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publiquetcheque.campusfrance.org/cs" TargetMode="External"/><Relationship Id="rId3" Type="http://schemas.openxmlformats.org/officeDocument/2006/relationships/hyperlink" Target="https://cuni.cz/UK-4251.html" TargetMode="External"/><Relationship Id="rId7" Type="http://schemas.openxmlformats.org/officeDocument/2006/relationships/hyperlink" Target="https://www.dzs.cz/cz/aktion-ceska-republika-rakousko/" TargetMode="External"/><Relationship Id="rId2" Type="http://schemas.openxmlformats.org/officeDocument/2006/relationships/hyperlink" Target="http://www.dzs.cz/cz/akademicka-informacni-agentur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ad.cz/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fulbright.cz/" TargetMode="External"/><Relationship Id="rId10" Type="http://schemas.openxmlformats.org/officeDocument/2006/relationships/hyperlink" Target="https://cuni.cz/UK-9558.html" TargetMode="External"/><Relationship Id="rId4" Type="http://schemas.openxmlformats.org/officeDocument/2006/relationships/hyperlink" Target="https://ifmsa.cz/" TargetMode="External"/><Relationship Id="rId9" Type="http://schemas.openxmlformats.org/officeDocument/2006/relationships/hyperlink" Target="https://www.dzs.cz/cz/ceep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UK-588.html" TargetMode="External"/><Relationship Id="rId2" Type="http://schemas.openxmlformats.org/officeDocument/2006/relationships/hyperlink" Target="https://cuni.cz/UK-4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uni.cz/UK-4797.html" TargetMode="External"/><Relationship Id="rId4" Type="http://schemas.openxmlformats.org/officeDocument/2006/relationships/hyperlink" Target="https://cuni.cz/UK-9030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uni.cz/budd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sc.cuni.cz/" TargetMode="External"/><Relationship Id="rId2" Type="http://schemas.openxmlformats.org/officeDocument/2006/relationships/hyperlink" Target="mailto:ipsc@ruk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facebook.com/ukpoi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6417.html" TargetMode="External"/><Relationship Id="rId2" Type="http://schemas.openxmlformats.org/officeDocument/2006/relationships/hyperlink" Target="http://www.cuni.cz/UK-3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066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rasmus-databaze.naep.cz/modules/erasmus/" TargetMode="External"/><Relationship Id="rId4" Type="http://schemas.openxmlformats.org/officeDocument/2006/relationships/hyperlink" Target="https://cuni.cz/UK-417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uni.cz/UK-10661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5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343864"/>
              </p:ext>
            </p:extLst>
          </p:nvPr>
        </p:nvGraphicFramePr>
        <p:xfrm>
          <a:off x="3549174" y="1732047"/>
          <a:ext cx="13005753" cy="740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 txBox="1">
            <a:spLocks/>
          </p:cNvSpPr>
          <p:nvPr/>
        </p:nvSpPr>
        <p:spPr>
          <a:xfrm>
            <a:off x="438864" y="286189"/>
            <a:ext cx="13005753" cy="1078582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937" b="1" dirty="0" smtClean="0">
                <a:solidFill>
                  <a:schemeClr val="bg1"/>
                </a:solidFill>
              </a:rPr>
              <a:t>Postup</a:t>
            </a:r>
            <a:endParaRPr lang="cs-CZ" sz="593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346" y="2368223"/>
            <a:ext cx="8573094" cy="2517930"/>
          </a:xfrm>
        </p:spPr>
        <p:txBody>
          <a:bodyPr>
            <a:normAutofit fontScale="90000"/>
          </a:bodyPr>
          <a:lstStyle/>
          <a:p>
            <a:r>
              <a:rPr lang="cs-CZ" sz="5937" b="1" dirty="0"/>
              <a:t>Kolik studentů a studentek </a:t>
            </a:r>
            <a:r>
              <a:rPr lang="cs-CZ" sz="5937" b="1" dirty="0" smtClean="0"/>
              <a:t>UK se </a:t>
            </a:r>
            <a:r>
              <a:rPr lang="cs-CZ" sz="5937" b="1" dirty="0"/>
              <a:t>vydalo na Erasmus+ pobyt v minulých letech? </a:t>
            </a:r>
            <a:r>
              <a:rPr lang="cs-CZ" sz="5937" dirty="0"/>
              <a:t/>
            </a:r>
            <a:br>
              <a:rPr lang="cs-CZ" sz="5937" dirty="0"/>
            </a:br>
            <a:endParaRPr lang="cs-CZ" sz="5937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25937"/>
              </p:ext>
            </p:extLst>
          </p:nvPr>
        </p:nvGraphicFramePr>
        <p:xfrm>
          <a:off x="9235440" y="2368223"/>
          <a:ext cx="10522448" cy="7058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52342" y="7963878"/>
            <a:ext cx="4196551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68" dirty="0"/>
              <a:t>Ročně se na Erasmus+ vydá 7 – 8 tisíc českých studentů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62346" y="250410"/>
            <a:ext cx="13005753" cy="1512371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937" b="1" smtClean="0">
                <a:solidFill>
                  <a:schemeClr val="bg1"/>
                </a:solidFill>
              </a:rPr>
              <a:t>ERASMUS</a:t>
            </a:r>
            <a:r>
              <a:rPr lang="cs-CZ" b="1" smtClean="0">
                <a:solidFill>
                  <a:schemeClr val="bg1"/>
                </a:solidFill>
              </a:rPr>
              <a:t>+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174" y="497898"/>
            <a:ext cx="13005753" cy="967340"/>
          </a:xfrm>
        </p:spPr>
        <p:txBody>
          <a:bodyPr/>
          <a:lstStyle/>
          <a:p>
            <a:pPr algn="ctr"/>
            <a:r>
              <a:rPr lang="cs-CZ" sz="5937" dirty="0" smtClean="0">
                <a:solidFill>
                  <a:schemeClr val="bg1"/>
                </a:solidFill>
                <a:hlinkClick r:id="rId2"/>
              </a:rPr>
              <a:t>www.charlesabroad.cz</a:t>
            </a:r>
            <a:endParaRPr lang="cs-CZ" sz="5937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341"/>
            <a:ext cx="10217137" cy="574713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38" y="2289216"/>
            <a:ext cx="8547071" cy="69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241682" y="3127985"/>
            <a:ext cx="11066337" cy="4137415"/>
            <a:chOff x="1075481" y="1360338"/>
            <a:chExt cx="4737681" cy="1046461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Pětiúhelník 12"/>
            <p:cNvSpPr/>
            <p:nvPr/>
          </p:nvSpPr>
          <p:spPr>
            <a:xfrm rot="10800000">
              <a:off x="1075481" y="1360338"/>
              <a:ext cx="4737681" cy="1046461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ětiúhelník 4"/>
            <p:cNvSpPr txBox="1"/>
            <p:nvPr/>
          </p:nvSpPr>
          <p:spPr>
            <a:xfrm rot="21600000">
              <a:off x="1337096" y="1360338"/>
              <a:ext cx="4476066" cy="10464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983" tIns="201055" rIns="375303" bIns="201055" numCol="1" spcCol="1270" anchor="ctr" anchorCtr="0">
              <a:noAutofit/>
            </a:bodyPr>
            <a:lstStyle/>
            <a:p>
              <a:pPr algn="ctr" defTabSz="23456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9895" dirty="0">
                  <a:latin typeface="Berlin Sans FB" panose="020E0602020502020306" pitchFamily="34" charset="0"/>
                </a:rPr>
                <a:t>Fakultní dohody</a:t>
              </a: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3745062" y="3720306"/>
            <a:ext cx="2993238" cy="295277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10989" y="255494"/>
            <a:ext cx="160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Gill Sans MT" panose="020B0502020104020203" pitchFamily="34" charset="-18"/>
              </a:rPr>
              <a:t>Základní typy programů na UK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76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300" y="332644"/>
            <a:ext cx="11781422" cy="1290557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FAKULTNÍ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7841" y="2162511"/>
            <a:ext cx="15810300" cy="7211492"/>
          </a:xfrm>
        </p:spPr>
        <p:txBody>
          <a:bodyPr>
            <a:normAutofit/>
          </a:bodyPr>
          <a:lstStyle/>
          <a:p>
            <a:r>
              <a:rPr lang="cs-CZ" altLang="cs-CZ" sz="4800" dirty="0" smtClean="0"/>
              <a:t>Bilaterální dohody se zahraničními univerzitami - neplatí se školné</a:t>
            </a:r>
          </a:p>
          <a:p>
            <a:r>
              <a:rPr lang="cs-CZ" altLang="cs-CZ" sz="4800" dirty="0" smtClean="0"/>
              <a:t>Zejména mimoevropské země – Austrálie, Japonsko, USA…</a:t>
            </a:r>
          </a:p>
          <a:p>
            <a:r>
              <a:rPr lang="cs-CZ" altLang="cs-CZ" sz="4800" dirty="0" smtClean="0"/>
              <a:t>Koordinuje </a:t>
            </a:r>
            <a:r>
              <a:rPr lang="cs-CZ" altLang="cs-CZ" sz="4800" dirty="0"/>
              <a:t>zahraniční oddělení fakulty</a:t>
            </a:r>
          </a:p>
          <a:p>
            <a:endParaRPr lang="cs-CZ" sz="4800" dirty="0" smtClean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4800" dirty="0">
                <a:hlinkClick r:id="rId2"/>
              </a:rPr>
              <a:t>Seznam fakultních dohod </a:t>
            </a:r>
            <a:endParaRPr lang="cs-CZ" altLang="cs-CZ" sz="48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4800" dirty="0"/>
              <a:t>(dostupný také na stránkách fakulty)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2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241684" y="3152909"/>
            <a:ext cx="11228346" cy="4112491"/>
            <a:chOff x="1075481" y="1360338"/>
            <a:chExt cx="4737681" cy="1046461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Pětiúhelník 12"/>
            <p:cNvSpPr/>
            <p:nvPr/>
          </p:nvSpPr>
          <p:spPr>
            <a:xfrm rot="10800000">
              <a:off x="1075481" y="1360338"/>
              <a:ext cx="4737681" cy="1046461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ětiúhelník 4"/>
            <p:cNvSpPr txBox="1"/>
            <p:nvPr/>
          </p:nvSpPr>
          <p:spPr>
            <a:xfrm>
              <a:off x="1206288" y="1360338"/>
              <a:ext cx="4476066" cy="10464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983" tIns="201055" rIns="375303" bIns="201055" numCol="1" spcCol="1270" anchor="ctr" anchorCtr="0">
              <a:noAutofit/>
            </a:bodyPr>
            <a:lstStyle/>
            <a:p>
              <a:pPr algn="ctr" defTabSz="23456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9895" dirty="0">
                  <a:latin typeface="Berlin Sans FB" panose="020E0602020502020306" pitchFamily="34" charset="0"/>
                </a:rPr>
                <a:t>Meziuniverzitní dohody</a:t>
              </a:r>
            </a:p>
          </p:txBody>
        </p:sp>
      </p:grp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738890" y="3712243"/>
            <a:ext cx="3005583" cy="299382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bdélník 4"/>
          <p:cNvSpPr/>
          <p:nvPr/>
        </p:nvSpPr>
        <p:spPr>
          <a:xfrm>
            <a:off x="492419" y="293404"/>
            <a:ext cx="12334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60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Základní typy programů na UK</a:t>
            </a:r>
            <a:endParaRPr lang="cs-CZ" sz="6000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422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93" y="368420"/>
            <a:ext cx="10809461" cy="1018257"/>
          </a:xfrm>
        </p:spPr>
        <p:txBody>
          <a:bodyPr>
            <a:normAutofit/>
          </a:bodyPr>
          <a:lstStyle/>
          <a:p>
            <a:r>
              <a:rPr lang="cs-CZ" sz="5937" b="1" dirty="0">
                <a:solidFill>
                  <a:schemeClr val="bg1"/>
                </a:solidFill>
              </a:rPr>
              <a:t>MEZIUNIVERZITNÍ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715" y="1923552"/>
            <a:ext cx="11312744" cy="80164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Bilaterální dohody se zahraničními </a:t>
            </a:r>
            <a:r>
              <a:rPr lang="cs-CZ" altLang="cs-CZ" dirty="0" smtClean="0"/>
              <a:t>univerzitami – neplatí se školné</a:t>
            </a:r>
          </a:p>
          <a:p>
            <a:pPr>
              <a:lnSpc>
                <a:spcPct val="110000"/>
              </a:lnSpc>
            </a:pPr>
            <a:r>
              <a:rPr lang="cs-CZ" altLang="cs-CZ" dirty="0" smtClean="0"/>
              <a:t>1-2 semestrální </a:t>
            </a:r>
            <a:r>
              <a:rPr lang="cs-CZ" altLang="cs-CZ" b="1" dirty="0" smtClean="0"/>
              <a:t>studijní </a:t>
            </a:r>
            <a:r>
              <a:rPr lang="cs-CZ" altLang="cs-CZ" b="1" dirty="0"/>
              <a:t>pobyty</a:t>
            </a:r>
            <a:r>
              <a:rPr lang="cs-CZ" altLang="cs-CZ" dirty="0"/>
              <a:t>, krátkodobé </a:t>
            </a:r>
            <a:r>
              <a:rPr lang="cs-CZ" altLang="cs-CZ" b="1" dirty="0"/>
              <a:t>stáže</a:t>
            </a:r>
            <a:r>
              <a:rPr lang="cs-CZ" altLang="cs-CZ" dirty="0"/>
              <a:t> a </a:t>
            </a:r>
            <a:r>
              <a:rPr lang="cs-CZ" altLang="cs-CZ" b="1" dirty="0"/>
              <a:t>výzkumné </a:t>
            </a:r>
            <a:r>
              <a:rPr lang="cs-CZ" altLang="cs-CZ" b="1" dirty="0" smtClean="0"/>
              <a:t>pobyty</a:t>
            </a:r>
            <a:r>
              <a:rPr lang="cs-CZ" altLang="cs-CZ" dirty="0" smtClean="0"/>
              <a:t>, </a:t>
            </a:r>
            <a:r>
              <a:rPr lang="cs-CZ" altLang="cs-CZ" b="1" dirty="0"/>
              <a:t>jazykové </a:t>
            </a:r>
            <a:r>
              <a:rPr lang="cs-CZ" altLang="cs-CZ" b="1" dirty="0" smtClean="0"/>
              <a:t>kurzy</a:t>
            </a:r>
          </a:p>
          <a:p>
            <a:pPr>
              <a:lnSpc>
                <a:spcPct val="110000"/>
              </a:lnSpc>
            </a:pPr>
            <a:r>
              <a:rPr lang="cs-CZ" altLang="cs-CZ" dirty="0" smtClean="0"/>
              <a:t>Přednostně </a:t>
            </a:r>
            <a:r>
              <a:rPr lang="cs-CZ" altLang="cs-CZ" b="1" dirty="0" smtClean="0"/>
              <a:t>pro doktorandy a magistry</a:t>
            </a:r>
          </a:p>
          <a:p>
            <a:pPr>
              <a:lnSpc>
                <a:spcPct val="110000"/>
              </a:lnSpc>
            </a:pPr>
            <a:r>
              <a:rPr lang="cs-CZ" altLang="cs-CZ" dirty="0" smtClean="0"/>
              <a:t>Pobyty i v mimoevropských zemích</a:t>
            </a:r>
          </a:p>
          <a:p>
            <a:pPr>
              <a:lnSpc>
                <a:spcPct val="110000"/>
              </a:lnSpc>
            </a:pPr>
            <a:r>
              <a:rPr lang="cs-CZ" altLang="cs-CZ" dirty="0" smtClean="0"/>
              <a:t>Financování: </a:t>
            </a:r>
            <a:r>
              <a:rPr lang="cs-CZ" altLang="cs-CZ" dirty="0" smtClean="0">
                <a:hlinkClick r:id="rId2"/>
              </a:rPr>
              <a:t>Fond Mobility</a:t>
            </a:r>
            <a:r>
              <a:rPr lang="cs-CZ" altLang="cs-CZ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 smtClean="0"/>
              <a:t>(+ některé studijní pobyty jsou stipendijní) </a:t>
            </a:r>
            <a:endParaRPr lang="cs-CZ" altLang="cs-CZ" dirty="0"/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Seznam </a:t>
            </a:r>
            <a:r>
              <a:rPr lang="cs-CZ" altLang="cs-CZ" dirty="0" smtClean="0">
                <a:hlinkClick r:id="rId3"/>
              </a:rPr>
              <a:t>MD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32" y="7914537"/>
            <a:ext cx="5138866" cy="20306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559" y="4541174"/>
            <a:ext cx="2441299" cy="24412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79" y="1749749"/>
            <a:ext cx="3971856" cy="1604630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5422209" y="7003101"/>
            <a:ext cx="0" cy="11606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5374799" y="3291474"/>
            <a:ext cx="0" cy="11606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566" y="340649"/>
            <a:ext cx="8856987" cy="1202667"/>
          </a:xfrm>
        </p:spPr>
        <p:txBody>
          <a:bodyPr/>
          <a:lstStyle/>
          <a:p>
            <a:r>
              <a:rPr lang="cs-CZ" sz="5400" b="1" dirty="0">
                <a:solidFill>
                  <a:schemeClr val="bg1"/>
                </a:solidFill>
              </a:rPr>
              <a:t>Výběrové řízení - </a:t>
            </a:r>
            <a:r>
              <a:rPr lang="cs-CZ" sz="5400" b="1" dirty="0" smtClean="0">
                <a:solidFill>
                  <a:schemeClr val="bg1"/>
                </a:solidFill>
              </a:rPr>
              <a:t>postup</a:t>
            </a:r>
            <a:endParaRPr lang="cs-CZ" sz="5400" dirty="0">
              <a:solidFill>
                <a:schemeClr val="bg1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94640"/>
              </p:ext>
            </p:extLst>
          </p:nvPr>
        </p:nvGraphicFramePr>
        <p:xfrm>
          <a:off x="3673407" y="3288614"/>
          <a:ext cx="10809331" cy="621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3044754" y="2026790"/>
            <a:ext cx="8323184" cy="1118211"/>
            <a:chOff x="-798022" y="-1372125"/>
            <a:chExt cx="5047186" cy="678084"/>
          </a:xfrm>
          <a:solidFill>
            <a:srgbClr val="C00000"/>
          </a:solidFill>
        </p:grpSpPr>
        <p:sp>
          <p:nvSpPr>
            <p:cNvPr id="7" name="Zaoblený obdélník 6"/>
            <p:cNvSpPr/>
            <p:nvPr/>
          </p:nvSpPr>
          <p:spPr>
            <a:xfrm>
              <a:off x="-798022" y="-1372125"/>
              <a:ext cx="5047186" cy="6780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-721744" y="-1352265"/>
              <a:ext cx="4586954" cy="6383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defTabSz="11728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200" dirty="0"/>
                <a:t>Informace na zahraničním oddělení fakulty</a:t>
              </a:r>
              <a:r>
                <a:rPr lang="cs-CZ" sz="2639" dirty="0"/>
                <a:t>	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9667524" y="2481839"/>
            <a:ext cx="1700414" cy="1146636"/>
            <a:chOff x="4016054" y="240812"/>
            <a:chExt cx="1031132" cy="695321"/>
          </a:xfrm>
        </p:grpSpPr>
        <p:sp>
          <p:nvSpPr>
            <p:cNvPr id="10" name="Šipka dolů 9"/>
            <p:cNvSpPr/>
            <p:nvPr/>
          </p:nvSpPr>
          <p:spPr>
            <a:xfrm>
              <a:off x="4606431" y="495378"/>
              <a:ext cx="440755" cy="440755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Šipka dolů 4"/>
            <p:cNvSpPr txBox="1"/>
            <p:nvPr/>
          </p:nvSpPr>
          <p:spPr>
            <a:xfrm>
              <a:off x="4016054" y="240812"/>
              <a:ext cx="242415" cy="331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698" tIns="37698" rIns="37698" bIns="37698" numCol="1" spcCol="1270" anchor="ctr" anchorCtr="0">
              <a:noAutofit/>
            </a:bodyPr>
            <a:lstStyle/>
            <a:p>
              <a:pPr algn="ctr" defTabSz="13194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968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4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159C2C-AC4C-42B7-B00D-E188CA00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7159C2C-AC4C-42B7-B00D-E188CA00F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7159C2C-AC4C-42B7-B00D-E188CA00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7159C2C-AC4C-42B7-B00D-E188CA00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D50E7F-E219-4C3E-8E63-889F42B9F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A1D50E7F-E219-4C3E-8E63-889F42B9F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1D50E7F-E219-4C3E-8E63-889F42B9F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1D50E7F-E219-4C3E-8E63-889F42B9F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41AB07-21BB-4645-93AE-47E11E6E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541AB07-21BB-4645-93AE-47E11E6E9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0541AB07-21BB-4645-93AE-47E11E6E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0541AB07-21BB-4645-93AE-47E11E6E9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77A13-0812-4455-88C1-496F9DDA6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15077A13-0812-4455-88C1-496F9DDA6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15077A13-0812-4455-88C1-496F9DDA6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5077A13-0812-4455-88C1-496F9DDA6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E00F58-CD4A-406F-B7E2-42C57043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5E00F58-CD4A-406F-B7E2-42C570435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5E00F58-CD4A-406F-B7E2-42C57043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5E00F58-CD4A-406F-B7E2-42C570435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66D7F-DEA8-43C1-A2B4-8F6307B0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DD666D7F-DEA8-43C1-A2B4-8F6307B06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DD666D7F-DEA8-43C1-A2B4-8F6307B0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DD666D7F-DEA8-43C1-A2B4-8F6307B06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74AE9F-DE72-4F3F-AE66-D387F4575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CD74AE9F-DE72-4F3F-AE66-D387F4575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CD74AE9F-DE72-4F3F-AE66-D387F4575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CD74AE9F-DE72-4F3F-AE66-D387F4575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415DCD-3BCC-4F3D-808C-D7B74C14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DC415DCD-3BCC-4F3D-808C-D7B74C14C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DC415DCD-3BCC-4F3D-808C-D7B74C14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C415DCD-3BCC-4F3D-808C-D7B74C14C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8184A7-72E3-4D7C-9712-4463ED9F0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58184A7-72E3-4D7C-9712-4463ED9F0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58184A7-72E3-4D7C-9712-4463ED9F0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58184A7-72E3-4D7C-9712-4463ED9F0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299" y="387920"/>
            <a:ext cx="10809461" cy="2513189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Výběrové řízení -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8969" y="1809435"/>
            <a:ext cx="8860693" cy="81224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3600" dirty="0"/>
              <a:t>Životopis</a:t>
            </a:r>
          </a:p>
          <a:p>
            <a:pPr>
              <a:lnSpc>
                <a:spcPct val="120000"/>
              </a:lnSpc>
            </a:pPr>
            <a:r>
              <a:rPr lang="cs-CZ" altLang="cs-CZ" sz="3600" dirty="0"/>
              <a:t>Motivační dopis</a:t>
            </a:r>
          </a:p>
          <a:p>
            <a:pPr>
              <a:lnSpc>
                <a:spcPct val="120000"/>
              </a:lnSpc>
            </a:pPr>
            <a:r>
              <a:rPr lang="cs-CZ" altLang="cs-CZ" sz="3600" dirty="0"/>
              <a:t>Projekt studia (teze závěrečné práce)</a:t>
            </a:r>
          </a:p>
          <a:p>
            <a:pPr>
              <a:lnSpc>
                <a:spcPct val="120000"/>
              </a:lnSpc>
            </a:pPr>
            <a:r>
              <a:rPr lang="cs-CZ" altLang="cs-CZ" sz="3600" dirty="0"/>
              <a:t>Doporučující dopis(y) – vyučující, garant</a:t>
            </a:r>
          </a:p>
          <a:p>
            <a:pPr>
              <a:lnSpc>
                <a:spcPct val="120000"/>
              </a:lnSpc>
            </a:pPr>
            <a:r>
              <a:rPr lang="cs-CZ" altLang="cs-CZ" sz="3600" dirty="0" smtClean="0"/>
              <a:t>Doklady o jazykové znalosti</a:t>
            </a:r>
            <a:endParaRPr lang="cs-CZ" altLang="cs-CZ" sz="3600" dirty="0"/>
          </a:p>
          <a:p>
            <a:pPr>
              <a:lnSpc>
                <a:spcPct val="120000"/>
              </a:lnSpc>
            </a:pPr>
            <a:r>
              <a:rPr lang="cs-CZ" altLang="cs-CZ" sz="3600" dirty="0"/>
              <a:t>Výpis studijních výsledků</a:t>
            </a:r>
          </a:p>
          <a:p>
            <a:pPr>
              <a:lnSpc>
                <a:spcPct val="120000"/>
              </a:lnSpc>
            </a:pPr>
            <a:r>
              <a:rPr lang="en-GB" sz="3600" b="1" dirty="0">
                <a:hlinkClick r:id="rId2"/>
              </a:rPr>
              <a:t>Odbor zahraničních vztahů RUK</a:t>
            </a:r>
            <a:endParaRPr lang="cs-CZ" altLang="cs-CZ" sz="3600" dirty="0"/>
          </a:p>
          <a:p>
            <a:pPr marL="0" indent="0">
              <a:buNone/>
            </a:pPr>
            <a:endParaRPr lang="cs-CZ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Začít s přípravou včas!  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0000"/>
                </a:solidFill>
              </a:rPr>
              <a:t>Uznání kreditů!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351" y="3331371"/>
            <a:ext cx="5485310" cy="54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0" y="431211"/>
            <a:ext cx="13656126" cy="1127540"/>
          </a:xfrm>
        </p:spPr>
        <p:txBody>
          <a:bodyPr>
            <a:normAutofit/>
          </a:bodyPr>
          <a:lstStyle/>
          <a:p>
            <a:r>
              <a:rPr lang="cs-CZ" sz="5937" b="1" dirty="0">
                <a:solidFill>
                  <a:schemeClr val="bg1"/>
                </a:solidFill>
              </a:rPr>
              <a:t>Další možnosti výjezdů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8292" y="1923160"/>
            <a:ext cx="13677369" cy="62131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Mezinárodní smlouvy: zprostředkovává </a:t>
            </a:r>
            <a:r>
              <a:rPr lang="cs-CZ" altLang="cs-CZ" sz="3600" dirty="0">
                <a:hlinkClick r:id="rId2"/>
              </a:rPr>
              <a:t>Akademická informační agentura MŠMT (AIA)</a:t>
            </a:r>
            <a:endParaRPr lang="cs-CZ" altLang="cs-CZ" sz="3600" dirty="0"/>
          </a:p>
          <a:p>
            <a:pPr>
              <a:lnSpc>
                <a:spcPct val="100000"/>
              </a:lnSpc>
            </a:pPr>
            <a:r>
              <a:rPr lang="cs-CZ" altLang="cs-CZ" sz="3600" dirty="0">
                <a:hlinkClick r:id="rId3"/>
              </a:rPr>
              <a:t>Free-</a:t>
            </a:r>
            <a:r>
              <a:rPr lang="cs-CZ" altLang="cs-CZ" sz="3600" dirty="0" err="1">
                <a:hlinkClick r:id="rId3"/>
              </a:rPr>
              <a:t>movers</a:t>
            </a:r>
            <a:r>
              <a:rPr lang="cs-CZ" altLang="cs-CZ" sz="3600" dirty="0"/>
              <a:t> (min. 1 rok v předstihu)</a:t>
            </a:r>
          </a:p>
          <a:p>
            <a:pPr>
              <a:lnSpc>
                <a:spcPct val="100000"/>
              </a:lnSpc>
            </a:pPr>
            <a:r>
              <a:rPr lang="cs-CZ" altLang="cs-CZ" sz="3600" dirty="0">
                <a:hlinkClick r:id="rId4"/>
              </a:rPr>
              <a:t>IFMSA</a:t>
            </a:r>
            <a:r>
              <a:rPr lang="cs-CZ" altLang="cs-CZ" sz="3600" dirty="0"/>
              <a:t> stáže (pro studenty lékařských oborů)</a:t>
            </a:r>
          </a:p>
          <a:p>
            <a:pPr>
              <a:lnSpc>
                <a:spcPct val="100000"/>
              </a:lnSpc>
            </a:pPr>
            <a:r>
              <a:rPr lang="cs-CZ" altLang="cs-CZ" sz="3600" dirty="0"/>
              <a:t>USA: </a:t>
            </a:r>
            <a:r>
              <a:rPr lang="cs-CZ" altLang="cs-CZ" sz="3600" dirty="0">
                <a:hlinkClick r:id="rId5"/>
              </a:rPr>
              <a:t>Fulbrightovo stipendium  </a:t>
            </a:r>
            <a:endParaRPr lang="cs-CZ" altLang="cs-CZ" sz="3600" dirty="0"/>
          </a:p>
          <a:p>
            <a:pPr>
              <a:lnSpc>
                <a:spcPct val="100000"/>
              </a:lnSpc>
            </a:pPr>
            <a:r>
              <a:rPr lang="cs-CZ" altLang="cs-CZ" sz="3600" dirty="0"/>
              <a:t>Německo: </a:t>
            </a:r>
            <a:r>
              <a:rPr lang="cs-CZ" altLang="cs-CZ" sz="3600" dirty="0">
                <a:hlinkClick r:id="rId6"/>
              </a:rPr>
              <a:t>DAAD</a:t>
            </a:r>
            <a:r>
              <a:rPr lang="cs-CZ" altLang="cs-CZ" sz="3600" dirty="0"/>
              <a:t> </a:t>
            </a:r>
          </a:p>
          <a:p>
            <a:pPr>
              <a:lnSpc>
                <a:spcPct val="100000"/>
              </a:lnSpc>
            </a:pPr>
            <a:r>
              <a:rPr lang="cs-CZ" altLang="cs-CZ" sz="3600" dirty="0"/>
              <a:t>Rakousko: </a:t>
            </a:r>
            <a:r>
              <a:rPr lang="cs-CZ" altLang="cs-CZ" sz="3600" dirty="0">
                <a:hlinkClick r:id="rId7"/>
              </a:rPr>
              <a:t>Aktion</a:t>
            </a:r>
            <a:r>
              <a:rPr lang="cs-CZ" altLang="cs-CZ" sz="3600" dirty="0"/>
              <a:t> </a:t>
            </a:r>
          </a:p>
          <a:p>
            <a:pPr>
              <a:lnSpc>
                <a:spcPct val="100000"/>
              </a:lnSpc>
            </a:pPr>
            <a:r>
              <a:rPr lang="cs-CZ" altLang="cs-CZ" sz="3600" dirty="0"/>
              <a:t>Francie: </a:t>
            </a:r>
            <a:r>
              <a:rPr lang="cs-CZ" altLang="cs-CZ" sz="3600" dirty="0">
                <a:hlinkClick r:id="rId8"/>
              </a:rPr>
              <a:t>Campus France  </a:t>
            </a:r>
            <a:endParaRPr lang="cs-CZ" altLang="cs-CZ" sz="3600" dirty="0"/>
          </a:p>
          <a:p>
            <a:pPr>
              <a:lnSpc>
                <a:spcPct val="100000"/>
              </a:lnSpc>
            </a:pPr>
            <a:r>
              <a:rPr lang="cs-CZ" altLang="cs-CZ" sz="3600" dirty="0">
                <a:hlinkClick r:id="rId9"/>
              </a:rPr>
              <a:t>CEEPUS</a:t>
            </a:r>
            <a:r>
              <a:rPr lang="cs-CZ" altLang="cs-CZ" sz="3600" dirty="0"/>
              <a:t> (</a:t>
            </a:r>
            <a:r>
              <a:rPr lang="cs-CZ" altLang="cs-CZ" sz="3600" dirty="0" err="1"/>
              <a:t>Central</a:t>
            </a:r>
            <a:r>
              <a:rPr lang="cs-CZ" altLang="cs-CZ" sz="3600" dirty="0"/>
              <a:t> </a:t>
            </a:r>
            <a:r>
              <a:rPr lang="cs-CZ" altLang="cs-CZ" sz="3600" dirty="0" err="1"/>
              <a:t>European</a:t>
            </a:r>
            <a:r>
              <a:rPr lang="cs-CZ" altLang="cs-CZ" sz="3600" dirty="0"/>
              <a:t> Exchange </a:t>
            </a:r>
            <a:r>
              <a:rPr lang="cs-CZ" altLang="cs-CZ" sz="3600" dirty="0" err="1"/>
              <a:t>Programme</a:t>
            </a:r>
            <a:r>
              <a:rPr lang="cs-CZ" altLang="cs-CZ" sz="36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3600" dirty="0"/>
              <a:t>Další </a:t>
            </a:r>
            <a:r>
              <a:rPr lang="cs-CZ" sz="3600" dirty="0">
                <a:hlinkClick r:id="rId10"/>
              </a:rPr>
              <a:t>aktuální nabídky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094" y="3904517"/>
            <a:ext cx="5745134" cy="38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8758648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86" y="2819486"/>
            <a:ext cx="17339786" cy="4105750"/>
          </a:xfrm>
        </p:spPr>
        <p:txBody>
          <a:bodyPr/>
          <a:lstStyle/>
          <a:p>
            <a:pPr algn="ctr"/>
            <a:r>
              <a:rPr lang="cs-CZ" sz="14300" b="1" dirty="0" smtClean="0"/>
              <a:t>Možnosti studia </a:t>
            </a:r>
            <a:br>
              <a:rPr lang="cs-CZ" sz="14300" b="1" dirty="0" smtClean="0"/>
            </a:br>
            <a:r>
              <a:rPr lang="cs-CZ" sz="14300" b="1" dirty="0" smtClean="0"/>
              <a:t>v zahraničí</a:t>
            </a:r>
            <a:endParaRPr lang="cs-CZ" sz="143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 dirty="0" smtClean="0"/>
              <a:t>Marie </a:t>
            </a:r>
            <a:r>
              <a:rPr lang="cs-CZ" sz="4000" dirty="0"/>
              <a:t>Salovaara, Zuzana Haniková, Petra Skálová</a:t>
            </a:r>
          </a:p>
          <a:p>
            <a:r>
              <a:rPr lang="cs-CZ" sz="4000" dirty="0"/>
              <a:t>15. 9. </a:t>
            </a:r>
            <a:r>
              <a:rPr lang="cs-CZ" sz="4000" dirty="0" smtClean="0"/>
              <a:t>2020</a:t>
            </a:r>
          </a:p>
          <a:p>
            <a:r>
              <a:rPr lang="cs-CZ" sz="4000" dirty="0" smtClean="0"/>
              <a:t>UK Point – informační, poradenské a sociální centrum</a:t>
            </a:r>
            <a:endParaRPr lang="cs-CZ" sz="4000" dirty="0"/>
          </a:p>
          <a:p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436130" y="327099"/>
            <a:ext cx="17623269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>
                <a:solidFill>
                  <a:schemeClr val="bg1"/>
                </a:solidFill>
                <a:latin typeface="Gill Sans"/>
              </a:rPr>
              <a:t> </a:t>
            </a:r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Orientační týden pro studenty prvních ročníků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49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66" y="393900"/>
            <a:ext cx="10809461" cy="1280367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Možnosti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191" y="2031474"/>
            <a:ext cx="12287033" cy="65548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3298" b="1" dirty="0">
                <a:hlinkClick r:id="rId2"/>
              </a:rPr>
              <a:t>Fond mobility UK</a:t>
            </a:r>
            <a:endParaRPr lang="cs-CZ" altLang="cs-CZ" sz="3298" b="1" dirty="0"/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Pro studenty</a:t>
            </a:r>
            <a:r>
              <a:rPr lang="cs-CZ" altLang="cs-CZ" sz="2968" b="1" dirty="0"/>
              <a:t> </a:t>
            </a:r>
            <a:r>
              <a:rPr lang="cs-CZ" altLang="cs-CZ" sz="2968" u="sng" dirty="0"/>
              <a:t>prezenčního</a:t>
            </a:r>
            <a:r>
              <a:rPr lang="cs-CZ" altLang="cs-CZ" sz="2968" b="1" dirty="0"/>
              <a:t> </a:t>
            </a:r>
            <a:r>
              <a:rPr lang="cs-CZ" altLang="cs-CZ" sz="2968" dirty="0"/>
              <a:t>studia</a:t>
            </a:r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Přednost mají studenti PhD/magisterských programů </a:t>
            </a:r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Výše podpory až do 50 % z celkových nákladů</a:t>
            </a:r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Meziuniverzitní a mezifakultní dohody, Free-</a:t>
            </a:r>
            <a:r>
              <a:rPr lang="cs-CZ" altLang="cs-CZ" sz="2968" dirty="0" err="1"/>
              <a:t>movers</a:t>
            </a:r>
            <a:r>
              <a:rPr lang="cs-CZ" altLang="cs-CZ" sz="2968" dirty="0"/>
              <a:t> </a:t>
            </a:r>
            <a:r>
              <a:rPr lang="cs-CZ" altLang="cs-CZ" sz="2968" dirty="0" smtClean="0"/>
              <a:t>(</a:t>
            </a:r>
            <a:r>
              <a:rPr lang="cs-CZ" altLang="cs-CZ" sz="2968" dirty="0"/>
              <a:t>ne Erasmus+)</a:t>
            </a:r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Pouze budoucí mobilita (nelze žádat zpětně)</a:t>
            </a:r>
          </a:p>
          <a:p>
            <a:pPr lvl="1">
              <a:lnSpc>
                <a:spcPct val="120000"/>
              </a:lnSpc>
            </a:pPr>
            <a:r>
              <a:rPr lang="cs-CZ" altLang="cs-CZ" sz="2968" dirty="0"/>
              <a:t>Aktuální termíny </a:t>
            </a:r>
            <a:r>
              <a:rPr lang="cs-CZ" altLang="cs-CZ" sz="2968" dirty="0">
                <a:hlinkClick r:id="rId3"/>
              </a:rPr>
              <a:t>ZDE</a:t>
            </a:r>
            <a:r>
              <a:rPr lang="cs-CZ" altLang="cs-CZ" sz="2309" dirty="0">
                <a:solidFill>
                  <a:srgbClr val="FF0000"/>
                </a:solidFill>
              </a:rPr>
              <a:t>		</a:t>
            </a:r>
            <a:endParaRPr lang="cs-CZ" sz="3298" b="1" dirty="0"/>
          </a:p>
          <a:p>
            <a:r>
              <a:rPr lang="cs-CZ" sz="3298" b="1" dirty="0">
                <a:hlinkClick r:id="rId4"/>
              </a:rPr>
              <a:t>Fond na podporu internacionalizace UK</a:t>
            </a:r>
            <a:r>
              <a:rPr lang="cs-CZ" sz="3298" dirty="0"/>
              <a:t>:</a:t>
            </a:r>
            <a:r>
              <a:rPr lang="cs-CZ" sz="3298" b="1" dirty="0"/>
              <a:t> </a:t>
            </a:r>
            <a:r>
              <a:rPr lang="cs-CZ" sz="2968" dirty="0"/>
              <a:t>letní školy a studentské konference</a:t>
            </a:r>
          </a:p>
          <a:p>
            <a:r>
              <a:rPr lang="cs-CZ" sz="3298" b="1" dirty="0">
                <a:hlinkClick r:id="rId5"/>
              </a:rPr>
              <a:t>Nadace a grantové </a:t>
            </a:r>
            <a:r>
              <a:rPr lang="cs-CZ" sz="3298" b="1" dirty="0" smtClean="0">
                <a:hlinkClick r:id="rId5"/>
              </a:rPr>
              <a:t>agentury</a:t>
            </a:r>
            <a:endParaRPr lang="cs-CZ" sz="3298" b="1" dirty="0"/>
          </a:p>
          <a:p>
            <a:pPr marL="0" indent="0">
              <a:buNone/>
            </a:pPr>
            <a:endParaRPr lang="cs-CZ" sz="3298" b="1" dirty="0" smtClean="0"/>
          </a:p>
          <a:p>
            <a:pPr marL="0" indent="0">
              <a:buNone/>
            </a:pPr>
            <a:r>
              <a:rPr lang="cs-CZ" sz="3298" b="1" dirty="0" smtClean="0">
                <a:solidFill>
                  <a:srgbClr val="FF0000"/>
                </a:solidFill>
              </a:rPr>
              <a:t>Nutné </a:t>
            </a:r>
            <a:r>
              <a:rPr lang="cs-CZ" sz="3298" b="1" dirty="0">
                <a:solidFill>
                  <a:srgbClr val="FF0000"/>
                </a:solidFill>
              </a:rPr>
              <a:t>vlastní dofinancování!</a:t>
            </a:r>
            <a:endParaRPr lang="cs-CZ" sz="2968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222">
            <a:off x="14948234" y="2681076"/>
            <a:ext cx="3503746" cy="52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937"/>
            <a:endParaRPr lang="cs-CZ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35" y="328999"/>
            <a:ext cx="5671616" cy="3779610"/>
          </a:xfrm>
        </p:spPr>
      </p:pic>
      <p:sp>
        <p:nvSpPr>
          <p:cNvPr id="7" name="TextovéPole 6"/>
          <p:cNvSpPr txBox="1"/>
          <p:nvPr/>
        </p:nvSpPr>
        <p:spPr>
          <a:xfrm>
            <a:off x="8595847" y="537435"/>
            <a:ext cx="6150082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937"/>
            <a:r>
              <a:rPr lang="cs-CZ" sz="2968" b="1" dirty="0">
                <a:solidFill>
                  <a:srgbClr val="3C3C3C"/>
                </a:solidFill>
                <a:latin typeface="Gill Sans"/>
              </a:rPr>
              <a:t>PORTUGALSKO:</a:t>
            </a:r>
          </a:p>
          <a:p>
            <a:pPr defTabSz="1507937"/>
            <a:r>
              <a:rPr lang="cs-CZ" sz="2968" b="1" dirty="0" err="1">
                <a:solidFill>
                  <a:srgbClr val="3C3C3C"/>
                </a:solidFill>
                <a:latin typeface="Gill Sans"/>
              </a:rPr>
              <a:t>Universidade</a:t>
            </a:r>
            <a:r>
              <a:rPr lang="cs-CZ" sz="2968" b="1" dirty="0">
                <a:solidFill>
                  <a:srgbClr val="3C3C3C"/>
                </a:solidFill>
                <a:latin typeface="Gill Sans"/>
              </a:rPr>
              <a:t> NOVA </a:t>
            </a:r>
          </a:p>
          <a:p>
            <a:pPr defTabSz="1507937"/>
            <a:r>
              <a:rPr lang="cs-CZ" sz="2968" b="1" dirty="0">
                <a:solidFill>
                  <a:srgbClr val="3C3C3C"/>
                </a:solidFill>
                <a:latin typeface="Gill Sans"/>
              </a:rPr>
              <a:t>de </a:t>
            </a:r>
            <a:r>
              <a:rPr lang="cs-CZ" sz="2968" b="1" dirty="0" err="1">
                <a:solidFill>
                  <a:srgbClr val="3C3C3C"/>
                </a:solidFill>
                <a:latin typeface="Gill Sans"/>
              </a:rPr>
              <a:t>Lisboa</a:t>
            </a:r>
            <a:endParaRPr lang="cs-CZ" sz="2968" b="1" dirty="0">
              <a:solidFill>
                <a:srgbClr val="3C3C3C"/>
              </a:solidFill>
              <a:latin typeface="Gill San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13" y="5951927"/>
            <a:ext cx="3296446" cy="43952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02" y="6437309"/>
            <a:ext cx="5213172" cy="39098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98" y="5194430"/>
            <a:ext cx="4841461" cy="322259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2555382" y="8398758"/>
            <a:ext cx="4241867" cy="2375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507937"/>
            <a:r>
              <a:rPr lang="cs-CZ" sz="2968" b="1" dirty="0">
                <a:solidFill>
                  <a:srgbClr val="3C3C3C"/>
                </a:solidFill>
                <a:latin typeface="Gill Sans"/>
              </a:rPr>
              <a:t>USA: </a:t>
            </a:r>
          </a:p>
          <a:p>
            <a:pPr defTabSz="1507937"/>
            <a:r>
              <a:rPr lang="cs-CZ" sz="2968" b="1" dirty="0">
                <a:solidFill>
                  <a:srgbClr val="3C3C3C"/>
                </a:solidFill>
                <a:latin typeface="Gill Sans"/>
              </a:rPr>
              <a:t>University </a:t>
            </a:r>
            <a:r>
              <a:rPr lang="cs-CZ" sz="2968" b="1" dirty="0" err="1">
                <a:solidFill>
                  <a:srgbClr val="3C3C3C"/>
                </a:solidFill>
                <a:latin typeface="Gill Sans"/>
              </a:rPr>
              <a:t>of</a:t>
            </a:r>
            <a:r>
              <a:rPr lang="cs-CZ" sz="2968" b="1" dirty="0">
                <a:solidFill>
                  <a:srgbClr val="3C3C3C"/>
                </a:solidFill>
                <a:latin typeface="Gill Sans"/>
              </a:rPr>
              <a:t> Miami</a:t>
            </a:r>
          </a:p>
          <a:p>
            <a:pPr defTabSz="1507937"/>
            <a:endParaRPr lang="cs-CZ" sz="2968" b="1" dirty="0">
              <a:solidFill>
                <a:srgbClr val="3C3C3C"/>
              </a:solidFill>
              <a:latin typeface="Gill Sans"/>
            </a:endParaRPr>
          </a:p>
          <a:p>
            <a:pPr defTabSz="1507937"/>
            <a:r>
              <a:rPr lang="cs-CZ" sz="2968" b="1" dirty="0">
                <a:solidFill>
                  <a:srgbClr val="3C3C3C"/>
                </a:solidFill>
                <a:latin typeface="Gill Sans"/>
              </a:rPr>
              <a:t>NĚMECKO: </a:t>
            </a:r>
          </a:p>
          <a:p>
            <a:pPr defTabSz="1507937"/>
            <a:r>
              <a:rPr lang="cs-CZ" sz="2968" b="1" dirty="0" err="1">
                <a:solidFill>
                  <a:srgbClr val="3C3C3C"/>
                </a:solidFill>
                <a:latin typeface="Gill Sans"/>
              </a:rPr>
              <a:t>Universität</a:t>
            </a:r>
            <a:r>
              <a:rPr lang="cs-CZ" sz="2968" b="1" dirty="0">
                <a:solidFill>
                  <a:srgbClr val="3C3C3C"/>
                </a:solidFill>
                <a:latin typeface="Gill Sans"/>
              </a:rPr>
              <a:t> Düsseldorf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53" y="2552685"/>
            <a:ext cx="4843601" cy="36327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81" y="178167"/>
            <a:ext cx="4940374" cy="37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7778" y="369936"/>
            <a:ext cx="16472646" cy="1223400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Seminář o možnostech </a:t>
            </a:r>
            <a:r>
              <a:rPr lang="cs-CZ" sz="5400" b="1" dirty="0" smtClean="0">
                <a:solidFill>
                  <a:schemeClr val="bg1"/>
                </a:solidFill>
              </a:rPr>
              <a:t>studia </a:t>
            </a:r>
            <a:r>
              <a:rPr lang="cs-CZ" sz="5400" b="1" dirty="0">
                <a:solidFill>
                  <a:schemeClr val="bg1"/>
                </a:solidFill>
              </a:rPr>
              <a:t>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6409" y="981636"/>
            <a:ext cx="13005753" cy="8397808"/>
          </a:xfrm>
        </p:spPr>
        <p:txBody>
          <a:bodyPr/>
          <a:lstStyle/>
          <a:p>
            <a:pPr marL="0" indent="0" algn="ctr">
              <a:buNone/>
            </a:pPr>
            <a:endParaRPr lang="cs-CZ" sz="6596" dirty="0"/>
          </a:p>
          <a:p>
            <a:pPr marL="0" indent="0" algn="ctr">
              <a:buNone/>
            </a:pPr>
            <a:r>
              <a:rPr lang="cs-CZ" sz="6596" b="1" dirty="0"/>
              <a:t>Erasmus+ pobyty a stáže</a:t>
            </a:r>
          </a:p>
          <a:p>
            <a:pPr marL="0" indent="0" algn="ctr">
              <a:buNone/>
            </a:pPr>
            <a:r>
              <a:rPr lang="cs-CZ" b="1" dirty="0" smtClean="0"/>
              <a:t>3. 11. 2020</a:t>
            </a:r>
          </a:p>
          <a:p>
            <a:pPr marL="0" indent="0" algn="ctr">
              <a:buNone/>
            </a:pPr>
            <a:r>
              <a:rPr lang="cs-CZ" dirty="0" smtClean="0"/>
              <a:t>Zelená posluchárna, 15:00 – 17:30</a:t>
            </a:r>
          </a:p>
          <a:p>
            <a:pPr marL="0" indent="0" algn="ctr">
              <a:buNone/>
            </a:pPr>
            <a:endParaRPr lang="cs-CZ" sz="1400" dirty="0" smtClean="0"/>
          </a:p>
          <a:p>
            <a:pPr algn="ctr"/>
            <a:r>
              <a:rPr lang="cs-CZ" dirty="0" smtClean="0"/>
              <a:t>Jak na Erasmus+</a:t>
            </a:r>
          </a:p>
          <a:p>
            <a:pPr algn="ctr"/>
            <a:r>
              <a:rPr lang="cs-CZ" dirty="0" smtClean="0"/>
              <a:t>Zkušenosti studentů (Charles </a:t>
            </a:r>
            <a:r>
              <a:rPr lang="cs-CZ" dirty="0" err="1" smtClean="0"/>
              <a:t>Abroad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2" y="6675120"/>
            <a:ext cx="4974038" cy="33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174" y="369867"/>
            <a:ext cx="13005753" cy="1223400"/>
          </a:xfrm>
        </p:spPr>
        <p:txBody>
          <a:bodyPr/>
          <a:lstStyle/>
          <a:p>
            <a:pPr algn="ctr"/>
            <a:r>
              <a:rPr lang="cs-CZ" sz="6596" b="1" dirty="0">
                <a:solidFill>
                  <a:schemeClr val="bg1"/>
                </a:solidFill>
              </a:rPr>
              <a:t>I TY SE STAŇ BUDDYM!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174" y="1593267"/>
            <a:ext cx="13005753" cy="859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hlinkClick r:id="rId2"/>
              </a:rPr>
              <a:t>www.cuni.cz/buddy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2447539"/>
            <a:ext cx="7571114" cy="75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744" y="293686"/>
            <a:ext cx="10809461" cy="1272940"/>
          </a:xfrm>
        </p:spPr>
        <p:txBody>
          <a:bodyPr>
            <a:normAutofit/>
          </a:bodyPr>
          <a:lstStyle/>
          <a:p>
            <a:r>
              <a:rPr lang="cs-CZ" sz="6596" b="1" dirty="0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22930" y="2380129"/>
            <a:ext cx="15665824" cy="6914865"/>
          </a:xfrm>
          <a:prstGeom prst="rect">
            <a:avLst/>
          </a:prstGeom>
        </p:spPr>
        <p:txBody>
          <a:bodyPr vert="horz" lIns="150791" tIns="75396" rIns="150791" bIns="75396" rtlCol="0">
            <a:normAutofit/>
          </a:bodyPr>
          <a:lstStyle>
            <a:lvl1pPr marL="412750" indent="-412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2D40"/>
              </a:buClr>
              <a:buFont typeface="Times New Roman" panose="02020603050405020304" pitchFamily="18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2D40"/>
              </a:buClr>
              <a:buFont typeface="Segoe UI" panose="020B0502040204020203" pitchFamily="34" charset="0"/>
              <a:buChar char="–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2D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2D40"/>
              </a:buClr>
              <a:buFont typeface="Segoe UI" panose="020B0502040204020203" pitchFamily="34" charset="0"/>
              <a:buChar char="–"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22D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30"/>
              </a:spcAft>
            </a:pPr>
            <a:r>
              <a:rPr lang="cs-CZ" altLang="cs-CZ" sz="5277" dirty="0"/>
              <a:t>UK Point – </a:t>
            </a:r>
            <a:r>
              <a:rPr lang="cs-CZ" altLang="cs-CZ" sz="5277" dirty="0" smtClean="0"/>
              <a:t>informační</a:t>
            </a:r>
            <a:r>
              <a:rPr lang="cs-CZ" altLang="cs-CZ" sz="5277" dirty="0"/>
              <a:t>, poradenské a sociální centrum</a:t>
            </a:r>
            <a:br>
              <a:rPr lang="cs-CZ" altLang="cs-CZ" sz="5277" dirty="0"/>
            </a:br>
            <a:r>
              <a:rPr lang="cs-CZ" altLang="cs-CZ" sz="5277" dirty="0"/>
              <a:t>tel.: +420 224 491 850</a:t>
            </a:r>
            <a:br>
              <a:rPr lang="cs-CZ" altLang="cs-CZ" sz="5277" dirty="0"/>
            </a:br>
            <a:r>
              <a:rPr lang="cs-CZ" altLang="cs-CZ" sz="5277" dirty="0"/>
              <a:t>e-mail: </a:t>
            </a:r>
            <a:r>
              <a:rPr lang="cs-CZ" altLang="cs-CZ" sz="5277" dirty="0">
                <a:hlinkClick r:id="rId2"/>
              </a:rPr>
              <a:t>info@cuni.cz</a:t>
            </a:r>
            <a:r>
              <a:rPr lang="cs-CZ" altLang="cs-CZ" sz="5277" dirty="0"/>
              <a:t/>
            </a:r>
            <a:br>
              <a:rPr lang="cs-CZ" altLang="cs-CZ" sz="5277" dirty="0"/>
            </a:br>
            <a:r>
              <a:rPr lang="cs-CZ" altLang="cs-CZ" sz="5277" dirty="0"/>
              <a:t>web: </a:t>
            </a:r>
            <a:r>
              <a:rPr lang="cs-CZ" altLang="cs-CZ" sz="5277" dirty="0">
                <a:hlinkClick r:id="rId3"/>
              </a:rPr>
              <a:t>www.ukpoint.cuni.cz</a:t>
            </a:r>
            <a:r>
              <a:rPr lang="cs-CZ" altLang="cs-CZ" sz="5277" dirty="0"/>
              <a:t> </a:t>
            </a:r>
            <a:br>
              <a:rPr lang="cs-CZ" altLang="cs-CZ" sz="5277" dirty="0"/>
            </a:br>
            <a:endParaRPr lang="cs-CZ" altLang="cs-CZ" sz="5277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5277" dirty="0"/>
              <a:t>     </a:t>
            </a:r>
            <a:r>
              <a:rPr lang="cs-CZ" altLang="cs-CZ" sz="5277" dirty="0">
                <a:hlinkClick r:id="rId4"/>
              </a:rPr>
              <a:t>https://www.facebook.com/ukpoint</a:t>
            </a:r>
            <a:r>
              <a:rPr lang="cs-CZ" altLang="cs-CZ" sz="5277" dirty="0"/>
              <a:t>  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30" y="6982857"/>
            <a:ext cx="772283" cy="7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534" y="256962"/>
            <a:ext cx="17339786" cy="1028596"/>
          </a:xfrm>
        </p:spPr>
        <p:txBody>
          <a:bodyPr/>
          <a:lstStyle/>
          <a:p>
            <a:pPr algn="ctr"/>
            <a:r>
              <a:rPr lang="cs-CZ" sz="7916" b="1" dirty="0">
                <a:solidFill>
                  <a:schemeClr val="bg1"/>
                </a:solidFill>
              </a:rPr>
              <a:t>Děkujeme za Vaši </a:t>
            </a:r>
            <a:r>
              <a:rPr lang="cs-CZ" sz="7916" b="1" dirty="0" smtClean="0">
                <a:solidFill>
                  <a:schemeClr val="bg1"/>
                </a:solidFill>
              </a:rPr>
              <a:t>pozornost!</a:t>
            </a:r>
            <a:endParaRPr lang="cs-CZ" sz="7916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20" y="2056992"/>
            <a:ext cx="11173785" cy="7400819"/>
          </a:xfrm>
        </p:spPr>
      </p:pic>
    </p:spTree>
    <p:extLst>
      <p:ext uri="{BB962C8B-B14F-4D97-AF65-F5344CB8AC3E}">
        <p14:creationId xmlns:p14="http://schemas.microsoft.com/office/powerpoint/2010/main" val="10490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953" y="-523260"/>
            <a:ext cx="10809461" cy="2015238"/>
          </a:xfrm>
        </p:spPr>
        <p:txBody>
          <a:bodyPr/>
          <a:lstStyle/>
          <a:p>
            <a:r>
              <a:rPr lang="cs-CZ" sz="5937" dirty="0"/>
              <a:t/>
            </a:r>
            <a:br>
              <a:rPr lang="cs-CZ" sz="5937" dirty="0"/>
            </a:br>
            <a:r>
              <a:rPr lang="cs-CZ" sz="5937" b="1" dirty="0">
                <a:solidFill>
                  <a:schemeClr val="bg1"/>
                </a:solidFill>
              </a:rPr>
              <a:t>Obsah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5937" b="1" dirty="0">
                <a:solidFill>
                  <a:schemeClr val="bg1"/>
                </a:solidFill>
              </a:rPr>
              <a:t>prezentace</a:t>
            </a:r>
            <a:r>
              <a:rPr lang="cs-CZ" sz="5937" dirty="0"/>
              <a:t/>
            </a:r>
            <a:br>
              <a:rPr lang="cs-CZ" sz="5937" dirty="0"/>
            </a:br>
            <a:endParaRPr lang="cs-CZ" sz="5937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872" y="1960804"/>
            <a:ext cx="10809461" cy="7691285"/>
          </a:xfrm>
        </p:spPr>
        <p:txBody>
          <a:bodyPr>
            <a:normAutofit/>
          </a:bodyPr>
          <a:lstStyle/>
          <a:p>
            <a:r>
              <a:rPr lang="cs-CZ" altLang="cs-CZ" sz="4800" dirty="0" smtClean="0"/>
              <a:t>Kde hledat informace</a:t>
            </a:r>
          </a:p>
          <a:p>
            <a:r>
              <a:rPr lang="cs-CZ" altLang="cs-CZ" sz="4800" dirty="0" smtClean="0"/>
              <a:t>Přínos </a:t>
            </a:r>
            <a:r>
              <a:rPr lang="cs-CZ" altLang="cs-CZ" sz="4800" dirty="0"/>
              <a:t>studijního pobytu</a:t>
            </a:r>
          </a:p>
          <a:p>
            <a:r>
              <a:rPr lang="cs-CZ" altLang="cs-CZ" sz="4800" dirty="0"/>
              <a:t>Základní typy programů</a:t>
            </a:r>
          </a:p>
          <a:p>
            <a:r>
              <a:rPr lang="cs-CZ" altLang="cs-CZ" sz="4800" dirty="0" smtClean="0"/>
              <a:t>Jak postupovat, dokumenty</a:t>
            </a:r>
          </a:p>
          <a:p>
            <a:r>
              <a:rPr lang="cs-CZ" altLang="cs-CZ" sz="4800" dirty="0" smtClean="0"/>
              <a:t>Další </a:t>
            </a:r>
            <a:r>
              <a:rPr lang="cs-CZ" altLang="cs-CZ" sz="4800" dirty="0"/>
              <a:t>možnosti </a:t>
            </a:r>
            <a:r>
              <a:rPr lang="cs-CZ" altLang="cs-CZ" sz="4800" dirty="0" smtClean="0"/>
              <a:t>vycestování</a:t>
            </a:r>
          </a:p>
          <a:p>
            <a:r>
              <a:rPr lang="cs-CZ" altLang="cs-CZ" sz="4800" dirty="0" smtClean="0"/>
              <a:t>Možnosti financování</a:t>
            </a:r>
            <a:endParaRPr lang="cs-CZ" altLang="cs-CZ" sz="4800" dirty="0"/>
          </a:p>
          <a:p>
            <a:r>
              <a:rPr lang="cs-CZ" altLang="cs-CZ" sz="4800" dirty="0"/>
              <a:t>Semináře o </a:t>
            </a:r>
            <a:r>
              <a:rPr lang="cs-CZ" altLang="cs-CZ" sz="4800" dirty="0" smtClean="0"/>
              <a:t>možnostech studia </a:t>
            </a:r>
            <a:r>
              <a:rPr lang="cs-CZ" altLang="cs-CZ" sz="4800" dirty="0"/>
              <a:t>v zahraničí</a:t>
            </a:r>
          </a:p>
          <a:p>
            <a:r>
              <a:rPr lang="cs-CZ" altLang="cs-CZ" sz="4800" dirty="0" smtClean="0"/>
              <a:t>Kontakty</a:t>
            </a:r>
            <a:endParaRPr lang="cs-CZ" altLang="cs-CZ" sz="48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82" y="1960804"/>
            <a:ext cx="6800820" cy="45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588" y="322508"/>
            <a:ext cx="10809461" cy="2145013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Kde hledat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88" y="1395014"/>
            <a:ext cx="14257388" cy="6213167"/>
          </a:xfrm>
        </p:spPr>
        <p:txBody>
          <a:bodyPr>
            <a:normAutofit/>
          </a:bodyPr>
          <a:lstStyle/>
          <a:p>
            <a:endParaRPr lang="cs-CZ" altLang="cs-CZ" dirty="0" smtClean="0"/>
          </a:p>
          <a:p>
            <a:pPr>
              <a:lnSpc>
                <a:spcPct val="120000"/>
              </a:lnSpc>
            </a:pPr>
            <a:r>
              <a:rPr lang="cs-CZ" altLang="cs-CZ" dirty="0" smtClean="0"/>
              <a:t>Katedra/institut/ústav na Vaší fakultě</a:t>
            </a:r>
          </a:p>
          <a:p>
            <a:pPr>
              <a:lnSpc>
                <a:spcPct val="120000"/>
              </a:lnSpc>
            </a:pPr>
            <a:r>
              <a:rPr lang="cs-CZ" altLang="cs-CZ" dirty="0">
                <a:hlinkClick r:id="rId2"/>
              </a:rPr>
              <a:t>Zahraniční oddělení fakulty </a:t>
            </a:r>
            <a:r>
              <a:rPr lang="cs-CZ" altLang="cs-CZ" dirty="0" smtClean="0"/>
              <a:t>a fakultní webové stránky (termíny)</a:t>
            </a:r>
          </a:p>
          <a:p>
            <a:r>
              <a:rPr lang="cs-CZ" dirty="0">
                <a:hlinkClick r:id="rId3"/>
              </a:rPr>
              <a:t>Univerzitní </a:t>
            </a:r>
            <a:r>
              <a:rPr lang="cs-CZ" dirty="0" smtClean="0">
                <a:hlinkClick r:id="rId3"/>
              </a:rPr>
              <a:t>stránky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Studium </a:t>
            </a:r>
            <a:r>
              <a:rPr lang="cs-CZ" dirty="0"/>
              <a:t>→ studium v zahraničí</a:t>
            </a:r>
          </a:p>
          <a:p>
            <a:pPr marL="0" indent="0">
              <a:buNone/>
            </a:pP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smtClean="0"/>
              <a:t> 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60" y="6186677"/>
            <a:ext cx="15079133" cy="35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63234">
            <a:off x="12830512" y="3597983"/>
            <a:ext cx="5041182" cy="40828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080" y="354227"/>
            <a:ext cx="18782108" cy="2513189"/>
          </a:xfrm>
        </p:spPr>
        <p:txBody>
          <a:bodyPr>
            <a:normAutofit/>
          </a:bodyPr>
          <a:lstStyle/>
          <a:p>
            <a:r>
              <a:rPr lang="cs-CZ" sz="5937" b="1" dirty="0" smtClean="0">
                <a:solidFill>
                  <a:schemeClr val="bg1"/>
                </a:solidFill>
              </a:rPr>
              <a:t>Přínosy </a:t>
            </a:r>
            <a:r>
              <a:rPr lang="cs-CZ" sz="5937" b="1" dirty="0">
                <a:solidFill>
                  <a:schemeClr val="bg1"/>
                </a:solidFill>
              </a:rPr>
              <a:t>studijního </a:t>
            </a:r>
            <a:r>
              <a:rPr lang="cs-CZ" sz="5937" b="1" dirty="0" smtClean="0">
                <a:solidFill>
                  <a:schemeClr val="bg1"/>
                </a:solidFill>
              </a:rPr>
              <a:t>pobytu v zahraničí</a:t>
            </a:r>
            <a:r>
              <a:rPr lang="cs-CZ" sz="5937" dirty="0"/>
              <a:t/>
            </a:r>
            <a:br>
              <a:rPr lang="cs-CZ" sz="5937" dirty="0"/>
            </a:br>
            <a:endParaRPr lang="cs-CZ" sz="5937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4727" y="2172581"/>
            <a:ext cx="11386226" cy="7321831"/>
          </a:xfrm>
        </p:spPr>
        <p:txBody>
          <a:bodyPr>
            <a:normAutofit/>
          </a:bodyPr>
          <a:lstStyle/>
          <a:p>
            <a:r>
              <a:rPr lang="cs-CZ" altLang="cs-CZ" sz="4800" dirty="0" smtClean="0"/>
              <a:t>Poznání odlišného prostředí a kultury</a:t>
            </a:r>
          </a:p>
          <a:p>
            <a:r>
              <a:rPr lang="cs-CZ" altLang="cs-CZ" sz="4800" dirty="0" smtClean="0"/>
              <a:t>Zdokonalení </a:t>
            </a:r>
            <a:r>
              <a:rPr lang="cs-CZ" altLang="cs-CZ" sz="4800" dirty="0"/>
              <a:t>jazykových </a:t>
            </a:r>
            <a:r>
              <a:rPr lang="cs-CZ" altLang="cs-CZ" sz="4800" dirty="0" smtClean="0"/>
              <a:t>dovedností</a:t>
            </a:r>
            <a:endParaRPr lang="cs-CZ" altLang="cs-CZ" sz="4800" dirty="0"/>
          </a:p>
          <a:p>
            <a:r>
              <a:rPr lang="cs-CZ" altLang="cs-CZ" sz="4800" dirty="0" smtClean="0"/>
              <a:t>Osamostatnění</a:t>
            </a:r>
          </a:p>
          <a:p>
            <a:r>
              <a:rPr lang="cs-CZ" altLang="cs-CZ" sz="4800" dirty="0" err="1" smtClean="0"/>
              <a:t>Networking</a:t>
            </a:r>
            <a:r>
              <a:rPr lang="cs-CZ" altLang="cs-CZ" sz="4800" dirty="0" smtClean="0"/>
              <a:t> / navázání nových kontaktů</a:t>
            </a:r>
            <a:endParaRPr lang="cs-CZ" altLang="cs-CZ" sz="4800" dirty="0"/>
          </a:p>
          <a:p>
            <a:r>
              <a:rPr lang="cs-CZ" altLang="cs-CZ" sz="4800" dirty="0"/>
              <a:t>Zviditelnění na trhu práce  </a:t>
            </a:r>
          </a:p>
          <a:p>
            <a:r>
              <a:rPr lang="cs-CZ" altLang="cs-CZ" sz="4800" dirty="0" smtClean="0"/>
              <a:t>Kontakt </a:t>
            </a:r>
            <a:r>
              <a:rPr lang="cs-CZ" altLang="cs-CZ" sz="4800" dirty="0"/>
              <a:t>se zahraničními odborníky</a:t>
            </a:r>
          </a:p>
          <a:p>
            <a:r>
              <a:rPr lang="cs-CZ" altLang="cs-CZ" sz="4800" dirty="0"/>
              <a:t>Prohloubení znalostí v daném oboru</a:t>
            </a:r>
          </a:p>
          <a:p>
            <a:r>
              <a:rPr lang="cs-CZ" altLang="cs-CZ" sz="4800" dirty="0" smtClean="0"/>
              <a:t>Odlišný </a:t>
            </a:r>
            <a:r>
              <a:rPr lang="cs-CZ" altLang="cs-CZ" sz="4800" dirty="0"/>
              <a:t>systém studia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8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10989" y="255494"/>
            <a:ext cx="1605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latin typeface="Gill Sans MT" panose="020B0502020104020203" pitchFamily="34" charset="-18"/>
              </a:rPr>
              <a:t>Základní typy programů na UK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2" name="Obdélník 11"/>
          <p:cNvSpPr/>
          <p:nvPr/>
        </p:nvSpPr>
        <p:spPr>
          <a:xfrm rot="10800000">
            <a:off x="5212079" y="3550919"/>
            <a:ext cx="10259030" cy="402444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ál 6"/>
          <p:cNvSpPr/>
          <p:nvPr/>
        </p:nvSpPr>
        <p:spPr>
          <a:xfrm>
            <a:off x="3234634" y="4089015"/>
            <a:ext cx="2991206" cy="283528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ovéPole 2"/>
          <p:cNvSpPr txBox="1"/>
          <p:nvPr/>
        </p:nvSpPr>
        <p:spPr>
          <a:xfrm>
            <a:off x="7395979" y="4648200"/>
            <a:ext cx="6477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9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Erasmus+</a:t>
            </a:r>
          </a:p>
        </p:txBody>
      </p:sp>
    </p:spTree>
    <p:extLst>
      <p:ext uri="{BB962C8B-B14F-4D97-AF65-F5344CB8AC3E}">
        <p14:creationId xmlns:p14="http://schemas.microsoft.com/office/powerpoint/2010/main" val="2343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346" y="250410"/>
            <a:ext cx="13005753" cy="1512371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ERASMUS</a:t>
            </a:r>
            <a:r>
              <a:rPr lang="cs-CZ" b="1" dirty="0" smtClean="0">
                <a:solidFill>
                  <a:schemeClr val="bg1"/>
                </a:solidFill>
              </a:rPr>
              <a:t>+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346" y="1932486"/>
            <a:ext cx="18284022" cy="7429102"/>
          </a:xfrm>
        </p:spPr>
        <p:txBody>
          <a:bodyPr>
            <a:normAutofit/>
          </a:bodyPr>
          <a:lstStyle/>
          <a:p>
            <a:r>
              <a:rPr lang="cs-CZ" sz="4400" dirty="0"/>
              <a:t>Evropa + další přidružené země</a:t>
            </a:r>
          </a:p>
          <a:p>
            <a:r>
              <a:rPr lang="cs-CZ" sz="4400" dirty="0"/>
              <a:t>Až 12 měsíců v každém cyklu studia</a:t>
            </a:r>
          </a:p>
          <a:p>
            <a:r>
              <a:rPr lang="cs-CZ" sz="4400" dirty="0"/>
              <a:t>Možnost vyjet opakovaně</a:t>
            </a:r>
          </a:p>
          <a:p>
            <a:r>
              <a:rPr lang="cs-CZ" sz="4400" dirty="0"/>
              <a:t>Měsíční stipendium ve výši 420 – 519 EUR (+ peníze navíc v případě stáže)</a:t>
            </a:r>
          </a:p>
          <a:p>
            <a:r>
              <a:rPr lang="cs-CZ" altLang="cs-CZ" sz="4400" dirty="0"/>
              <a:t>Výměna uskutečněna na základě </a:t>
            </a:r>
            <a:r>
              <a:rPr lang="cs-CZ" altLang="cs-CZ" sz="4400" dirty="0">
                <a:hlinkClick r:id="rId3"/>
              </a:rPr>
              <a:t>bilaterálních dohod</a:t>
            </a:r>
            <a:endParaRPr lang="cs-CZ" altLang="cs-CZ" sz="4400" dirty="0"/>
          </a:p>
          <a:p>
            <a:r>
              <a:rPr lang="cs-CZ" altLang="cs-CZ" sz="4400" dirty="0">
                <a:hlinkClick r:id="rId4"/>
              </a:rPr>
              <a:t>Fakultní koordinátoři</a:t>
            </a:r>
            <a:endParaRPr lang="cs-CZ" altLang="cs-CZ" sz="4400" dirty="0"/>
          </a:p>
          <a:p>
            <a:r>
              <a:rPr lang="cs-CZ" altLang="cs-CZ" sz="4400" dirty="0"/>
              <a:t>Výběrová řízení organizuje zahraniční oddělení fakulty</a:t>
            </a:r>
          </a:p>
          <a:p>
            <a:r>
              <a:rPr lang="cs-CZ" altLang="cs-CZ" sz="4400" dirty="0">
                <a:hlinkClick r:id="rId5"/>
              </a:rPr>
              <a:t>Databáze</a:t>
            </a:r>
            <a:r>
              <a:rPr lang="cs-CZ" altLang="cs-CZ" sz="4400" dirty="0"/>
              <a:t> závěrečných zpráv studentů</a:t>
            </a:r>
          </a:p>
        </p:txBody>
      </p:sp>
    </p:spTree>
    <p:extLst>
      <p:ext uri="{BB962C8B-B14F-4D97-AF65-F5344CB8AC3E}">
        <p14:creationId xmlns:p14="http://schemas.microsoft.com/office/powerpoint/2010/main" val="42906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62222" y="262239"/>
            <a:ext cx="10809461" cy="2513189"/>
          </a:xfrm>
        </p:spPr>
        <p:txBody>
          <a:bodyPr/>
          <a:lstStyle/>
          <a:p>
            <a:r>
              <a:rPr lang="cs-CZ" sz="5937" b="1" dirty="0">
                <a:solidFill>
                  <a:schemeClr val="bg1"/>
                </a:solidFill>
              </a:rPr>
              <a:t>Typy výjezdů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61291"/>
              </p:ext>
            </p:extLst>
          </p:nvPr>
        </p:nvGraphicFramePr>
        <p:xfrm>
          <a:off x="2917162" y="2926159"/>
          <a:ext cx="13005753" cy="516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7162" y="7320098"/>
            <a:ext cx="4739155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58" dirty="0"/>
              <a:t>Od 2. ročníku bakalářského studia</a:t>
            </a:r>
            <a:endParaRPr lang="en-US" sz="3958" dirty="0"/>
          </a:p>
        </p:txBody>
      </p:sp>
      <p:sp>
        <p:nvSpPr>
          <p:cNvPr id="8" name="TextBox 7"/>
          <p:cNvSpPr txBox="1"/>
          <p:nvPr/>
        </p:nvSpPr>
        <p:spPr>
          <a:xfrm>
            <a:off x="11319600" y="8240296"/>
            <a:ext cx="5019198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958" dirty="0"/>
              <a:t>Lze i v </a:t>
            </a:r>
            <a:r>
              <a:rPr lang="cs-CZ" sz="3958" dirty="0" smtClean="0"/>
              <a:t>1. </a:t>
            </a:r>
            <a:r>
              <a:rPr lang="cs-CZ" sz="3958" dirty="0"/>
              <a:t>ročníku bakalářského studia</a:t>
            </a:r>
            <a:endParaRPr lang="en-US" sz="3958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2222" y="1867235"/>
            <a:ext cx="1372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Erasmus+ na </a:t>
            </a:r>
            <a:r>
              <a:rPr lang="cs-CZ" sz="3600" dirty="0">
                <a:hlinkClick r:id="rId7"/>
              </a:rPr>
              <a:t>univerzitních stránkách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943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047773"/>
              </p:ext>
            </p:extLst>
          </p:nvPr>
        </p:nvGraphicFramePr>
        <p:xfrm>
          <a:off x="3549174" y="1732047"/>
          <a:ext cx="13005753" cy="740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 txBox="1">
            <a:spLocks/>
          </p:cNvSpPr>
          <p:nvPr/>
        </p:nvSpPr>
        <p:spPr>
          <a:xfrm>
            <a:off x="438864" y="286189"/>
            <a:ext cx="13005753" cy="1078582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937" b="1" dirty="0" smtClean="0">
                <a:solidFill>
                  <a:schemeClr val="bg1"/>
                </a:solidFill>
              </a:rPr>
              <a:t>Postup</a:t>
            </a:r>
            <a:endParaRPr lang="cs-CZ" sz="593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CD74C50-9BF1-4BB9-AFA3-C1EBF4A8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5272AE47-3973-417A-B411-3B55B849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2F917E7-27F2-4B25-83C1-D7BF6B82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9181A2A-F5AB-4AB4-B4DC-F25CF087E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E719CB2-FDB1-408A-9F50-A5BE5848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0387853-2476-4DA2-A15B-E042B0455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38A5621-A0FD-4A52-BE62-2424AFFA9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1">
  <a:themeElements>
    <a:clrScheme name="Vlastní 1">
      <a:dk1>
        <a:srgbClr val="3C3C3C"/>
      </a:dk1>
      <a:lt1>
        <a:sysClr val="window" lastClr="FFFFFF"/>
      </a:lt1>
      <a:dk2>
        <a:srgbClr val="7F7F7F"/>
      </a:dk2>
      <a:lt2>
        <a:srgbClr val="F2F2F2"/>
      </a:lt2>
      <a:accent1>
        <a:srgbClr val="D22D40"/>
      </a:accent1>
      <a:accent2>
        <a:srgbClr val="BFBFBF"/>
      </a:accent2>
      <a:accent3>
        <a:srgbClr val="FFFFFF"/>
      </a:accent3>
      <a:accent4>
        <a:srgbClr val="757070"/>
      </a:accent4>
      <a:accent5>
        <a:srgbClr val="BDD7EE"/>
      </a:accent5>
      <a:accent6>
        <a:srgbClr val="C5E0B3"/>
      </a:accent6>
      <a:hlink>
        <a:srgbClr val="00B0F0"/>
      </a:hlink>
      <a:folHlink>
        <a:srgbClr val="00B0F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29C2023F-C0BC-410E-8CE9-0E6608900A91}" vid="{83A1989E-72A8-44A2-941A-6F4A58C6F44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1829</TotalTime>
  <Words>712</Words>
  <Application>Microsoft Office PowerPoint</Application>
  <PresentationFormat>Vlastní</PresentationFormat>
  <Paragraphs>166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Berlin Sans FB</vt:lpstr>
      <vt:lpstr>Calibri</vt:lpstr>
      <vt:lpstr>Gill Sans</vt:lpstr>
      <vt:lpstr>Gill Sans MT</vt:lpstr>
      <vt:lpstr>Segoe UI</vt:lpstr>
      <vt:lpstr>Times New Roman</vt:lpstr>
      <vt:lpstr>Wingdings</vt:lpstr>
      <vt:lpstr>Motiv Office</vt:lpstr>
      <vt:lpstr>Motiv1</vt:lpstr>
      <vt:lpstr>Prezentace aplikace PowerPoint</vt:lpstr>
      <vt:lpstr>Možnosti studia  v zahraničí</vt:lpstr>
      <vt:lpstr> Obsah prezentace </vt:lpstr>
      <vt:lpstr>Kde hledat informace</vt:lpstr>
      <vt:lpstr>Přínosy studijního pobytu v zahraničí </vt:lpstr>
      <vt:lpstr>Prezentace aplikace PowerPoint</vt:lpstr>
      <vt:lpstr>ERASMUS+</vt:lpstr>
      <vt:lpstr>Typy výjezdů </vt:lpstr>
      <vt:lpstr>Prezentace aplikace PowerPoint</vt:lpstr>
      <vt:lpstr>Prezentace aplikace PowerPoint</vt:lpstr>
      <vt:lpstr>Kolik studentů a studentek UK se vydalo na Erasmus+ pobyt v minulých letech?  </vt:lpstr>
      <vt:lpstr>www.charlesabroad.cz</vt:lpstr>
      <vt:lpstr>Prezentace aplikace PowerPoint</vt:lpstr>
      <vt:lpstr>FAKULTNÍ DOHODY</vt:lpstr>
      <vt:lpstr>Prezentace aplikace PowerPoint</vt:lpstr>
      <vt:lpstr>MEZIUNIVERZITNÍ DOHODY</vt:lpstr>
      <vt:lpstr>Výběrové řízení - postup</vt:lpstr>
      <vt:lpstr>Výběrové řízení - dokumenty</vt:lpstr>
      <vt:lpstr>Další možnosti výjezdů</vt:lpstr>
      <vt:lpstr>Možnosti financování</vt:lpstr>
      <vt:lpstr>Prezentace aplikace PowerPoint</vt:lpstr>
      <vt:lpstr>Seminář o možnostech studia v zahraničí</vt:lpstr>
      <vt:lpstr>I TY SE STAŇ BUDDYM!</vt:lpstr>
      <vt:lpstr>Kontakt</vt:lpstr>
      <vt:lpstr>Děkujeme za Vaši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Prezentace</cp:lastModifiedBy>
  <cp:revision>103</cp:revision>
  <dcterms:created xsi:type="dcterms:W3CDTF">2017-06-20T08:09:59Z</dcterms:created>
  <dcterms:modified xsi:type="dcterms:W3CDTF">2020-09-15T09:45:26Z</dcterms:modified>
</cp:coreProperties>
</file>