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314" r:id="rId3"/>
    <p:sldId id="311" r:id="rId4"/>
    <p:sldId id="343" r:id="rId5"/>
    <p:sldId id="315" r:id="rId6"/>
    <p:sldId id="268" r:id="rId7"/>
    <p:sldId id="340" r:id="rId8"/>
    <p:sldId id="342" r:id="rId9"/>
    <p:sldId id="317" r:id="rId10"/>
    <p:sldId id="318" r:id="rId11"/>
    <p:sldId id="324" r:id="rId12"/>
    <p:sldId id="320" r:id="rId13"/>
    <p:sldId id="339" r:id="rId14"/>
    <p:sldId id="337" r:id="rId15"/>
    <p:sldId id="322" r:id="rId16"/>
    <p:sldId id="323" r:id="rId17"/>
    <p:sldId id="325" r:id="rId18"/>
    <p:sldId id="326" r:id="rId19"/>
    <p:sldId id="336" r:id="rId20"/>
    <p:sldId id="327" r:id="rId21"/>
    <p:sldId id="333" r:id="rId22"/>
    <p:sldId id="328" r:id="rId23"/>
    <p:sldId id="335" r:id="rId24"/>
    <p:sldId id="334" r:id="rId25"/>
    <p:sldId id="330" r:id="rId26"/>
    <p:sldId id="338" r:id="rId27"/>
    <p:sldId id="331" r:id="rId28"/>
    <p:sldId id="341" r:id="rId29"/>
  </p:sldIdLst>
  <p:sldSz cx="9144000" cy="6858000" type="screen4x3"/>
  <p:notesSz cx="6794500" cy="9906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ála Martin" initials="S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D40"/>
    <a:srgbClr val="D44CB7"/>
    <a:srgbClr val="E99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24" autoAdjust="0"/>
    <p:restoredTop sz="84029" autoAdjust="0"/>
  </p:normalViewPr>
  <p:slideViewPr>
    <p:cSldViewPr snapToGrid="0">
      <p:cViewPr varScale="1">
        <p:scale>
          <a:sx n="115" d="100"/>
          <a:sy n="115" d="100"/>
        </p:scale>
        <p:origin x="17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024" cy="4958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7891" y="1"/>
            <a:ext cx="2945024" cy="4958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C0FF5162-B922-4334-B1DD-64D3B84E382A}" type="datetimeFigureOut">
              <a:rPr lang="cs-CZ" smtClean="0"/>
              <a:t>14.09.2020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10146"/>
            <a:ext cx="2945024" cy="495856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7891" y="9410146"/>
            <a:ext cx="2945024" cy="495856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27BD12CD-ABB9-4350-946C-F6B0ABD62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284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7020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7020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8E891077-460C-46EA-A258-545642D36DB3}" type="datetimeFigureOut">
              <a:rPr lang="cs-CZ" smtClean="0"/>
              <a:t>14.09.2020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1239838"/>
            <a:ext cx="4454525" cy="3340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08982"/>
            <a:ext cx="2944283" cy="49702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6" y="9408982"/>
            <a:ext cx="2944283" cy="49702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D33A1E06-6796-46DA-916E-76C43B2644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123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A1E06-6796-46DA-916E-76C43B26440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516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A1E06-6796-46DA-916E-76C43B26440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51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199"/>
            <a:ext cx="7772400" cy="2000251"/>
          </a:xfrm>
        </p:spPr>
        <p:txBody>
          <a:bodyPr anchor="b"/>
          <a:lstStyle>
            <a:lvl1pPr algn="l"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80035"/>
            <a:ext cx="7772400" cy="82506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6CD9-F403-478C-BB96-B6C6F8800B4B}" type="datetime1">
              <a:rPr lang="cs-CZ" smtClean="0"/>
              <a:t>14.09.2020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78F3-D25F-4579-BA91-5389B866AB3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685800" y="5178679"/>
            <a:ext cx="77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i="0" spc="100" baseline="0" dirty="0">
                <a:solidFill>
                  <a:schemeClr val="bg1">
                    <a:lumMod val="50000"/>
                  </a:schemeClr>
                </a:solidFill>
              </a:rPr>
              <a:t>ORIENTAČNÍ TÝDEN PRO STUDENTY PRVNÍCH ROČNÍKŮ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70022"/>
            <a:ext cx="2960147" cy="110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1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3915"/>
            <a:ext cx="7886700" cy="91710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9100"/>
            <a:ext cx="7886700" cy="4487862"/>
          </a:xfrm>
        </p:spPr>
        <p:txBody>
          <a:bodyPr/>
          <a:lstStyle>
            <a:lvl1pPr marL="412750" indent="-412750">
              <a:defRPr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EC19-6AD3-4E48-90C3-3404F93DB7FA}" type="datetime1">
              <a:rPr lang="cs-CZ" smtClean="0"/>
              <a:t>14.09.2020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78F3-D25F-4579-BA91-5389B866A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702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3AF9-27ED-4F37-9001-80FBE8ACB2E5}" type="datetime1">
              <a:rPr lang="cs-CZ" smtClean="0"/>
              <a:t>14.09.2020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78F3-D25F-4579-BA91-5389B866A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3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286A-B423-4EAF-933D-FCEB9BDFA50F}" type="datetime1">
              <a:rPr lang="cs-CZ" smtClean="0"/>
              <a:t>14.09.2020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78F3-D25F-4579-BA91-5389B866A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 marL="377825" indent="-377825">
              <a:defRPr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 marL="369888" indent="-369888">
              <a:defRPr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6C7A-F844-4942-9012-E8466065601C}" type="datetime1">
              <a:rPr lang="cs-CZ" smtClean="0"/>
              <a:t>14.09.2020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78F3-D25F-4579-BA91-5389B866A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32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03B5-C9C0-43DD-BE02-F198F913934F}" type="datetime1">
              <a:rPr lang="cs-CZ" smtClean="0"/>
              <a:t>14.09.2020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78F3-D25F-4579-BA91-5389B866A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6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7ABC-94AA-4187-9E67-3E8A0D6DBF81}" type="datetime1">
              <a:rPr lang="cs-CZ" smtClean="0"/>
              <a:t>14.09.2020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78F3-D25F-4579-BA91-5389B866A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05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10C2-1563-4224-976D-48ED9E2BC0E1}" type="datetime1">
              <a:rPr lang="cs-CZ" smtClean="0"/>
              <a:t>14.09.2020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78F3-D25F-4579-BA91-5389B866A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51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C608-A868-4156-B724-157FA4D0E87F}" type="datetime1">
              <a:rPr lang="cs-CZ" smtClean="0"/>
              <a:t>14.09.2020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78F3-D25F-4579-BA91-5389B866A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42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6521570"/>
            <a:ext cx="9144000" cy="336430"/>
          </a:xfrm>
          <a:prstGeom prst="rect">
            <a:avLst/>
          </a:prstGeom>
          <a:solidFill>
            <a:srgbClr val="D22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53915"/>
            <a:ext cx="7886700" cy="11367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41500"/>
            <a:ext cx="7886700" cy="433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547444"/>
            <a:ext cx="2057400" cy="2861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B450090-032F-4F64-97E7-E992D37F29AF}" type="datetime1">
              <a:rPr lang="cs-CZ" smtClean="0"/>
              <a:t>14.09.2020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47444"/>
            <a:ext cx="3086100" cy="2861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547444"/>
            <a:ext cx="2057400" cy="2861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3B278F3-D25F-4579-BA91-5389B866AB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50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6000" kern="1200">
          <a:solidFill>
            <a:srgbClr val="D22D40"/>
          </a:solidFill>
          <a:effectLst/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000"/>
        </a:spcBef>
        <a:buClr>
          <a:srgbClr val="D22D40"/>
        </a:buClr>
        <a:buFont typeface="Times New Roman" panose="02020603050405020304" pitchFamily="18" charset="0"/>
        <a:buChar char="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22D40"/>
        </a:buClr>
        <a:buFont typeface="Segoe UI" panose="020B0502040204020203" pitchFamily="34" charset="0"/>
        <a:buChar char="–"/>
        <a:defRPr sz="24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22D4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22D40"/>
        </a:buClr>
        <a:buFont typeface="Segoe UI" panose="020B0502040204020203" pitchFamily="34" charset="0"/>
        <a:buChar char="–"/>
        <a:defRPr sz="18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22D4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ni.cz/UK-8144.html" TargetMode="External"/><Relationship Id="rId2" Type="http://schemas.openxmlformats.org/officeDocument/2006/relationships/hyperlink" Target="https://centrumcarolina.cuni.cz/CC-1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digitalizace@ruk.cuni.cz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ujkn.ff.cuni.cz/cs/sluzby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centrumcarolina.cuni.cz/CC-44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centrumcarolina.cuni.cz/CC-16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v.cz/" TargetMode="External"/><Relationship Id="rId2" Type="http://schemas.openxmlformats.org/officeDocument/2006/relationships/hyperlink" Target="http://www.asistenc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vypustdusi.cz/" TargetMode="External"/><Relationship Id="rId5" Type="http://schemas.openxmlformats.org/officeDocument/2006/relationships/hyperlink" Target="http://www.baobab-zs.cz/" TargetMode="External"/><Relationship Id="rId4" Type="http://schemas.openxmlformats.org/officeDocument/2006/relationships/hyperlink" Target="http://www.fokus-praha.cz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centrumcarolina@cuni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entrumcarolina.cuni.cz/CC-24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kucharska@pedf.cuni.cz" TargetMode="External"/><Relationship Id="rId2" Type="http://schemas.openxmlformats.org/officeDocument/2006/relationships/hyperlink" Target="https://centrumcarolina.cuni.cz/CC-133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avid.cap@ff.cuni.cz" TargetMode="External"/><Relationship Id="rId4" Type="http://schemas.openxmlformats.org/officeDocument/2006/relationships/hyperlink" Target="mailto:andrea.hudakova@ff.cuni.cz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809898" y="1907176"/>
            <a:ext cx="290866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 Black" panose="020B0A04020102020204" pitchFamily="34" charset="0"/>
              </a:rPr>
              <a:t>Služby pro studenty se speciálními potřebami</a:t>
            </a:r>
            <a:r>
              <a:rPr lang="cs-CZ" sz="6600" dirty="0" smtClean="0">
                <a:latin typeface="Arial Black" panose="020B0A04020102020204" pitchFamily="34" charset="0"/>
              </a:rPr>
              <a:t>	</a:t>
            </a:r>
            <a:endParaRPr lang="cs-CZ" sz="6600" dirty="0">
              <a:latin typeface="Arial Black" panose="020B0A040201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83772" y="4432664"/>
            <a:ext cx="3344092" cy="1210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Centrum Carolina, Mgr. Šárka Vohlídalová, PhDr. Lenka Dobešová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36023" y="3849189"/>
            <a:ext cx="3039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D22D40"/>
                </a:solidFill>
                <a:latin typeface="Arial Black" panose="020B0A04020102020204" pitchFamily="34" charset="0"/>
              </a:rPr>
              <a:t>SEMINÁŘ PRO NOVĚ PŘIJATÉ STUDENTY</a:t>
            </a:r>
            <a:endParaRPr lang="cs-CZ" sz="1600" dirty="0">
              <a:solidFill>
                <a:srgbClr val="D22D4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776" y="1655931"/>
            <a:ext cx="4320589" cy="398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308319" y="6571584"/>
            <a:ext cx="3662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>
                <a:solidFill>
                  <a:schemeClr val="bg1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STUDENTI SE SPECIÁLNÍMI POTŘEBAMI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7112" y="6560620"/>
            <a:ext cx="4416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ORIENTAČNÍ TÝDEN 2020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82771" y="172109"/>
            <a:ext cx="914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__________________</a:t>
            </a:r>
            <a:r>
              <a:rPr lang="cs-CZ" sz="32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SYSTÉM PODPORY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93784" y="1148167"/>
            <a:ext cx="54287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>
                <a:solidFill>
                  <a:srgbClr val="D22D40"/>
                </a:solidFill>
                <a:latin typeface="Arial Black" panose="020B0A04020102020204" pitchFamily="34" charset="0"/>
              </a:rPr>
              <a:t>ZDROJE INFORMACÍ </a:t>
            </a:r>
            <a:endParaRPr lang="cs-CZ" sz="2200" dirty="0">
              <a:solidFill>
                <a:srgbClr val="D22D4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72064" y="1919418"/>
            <a:ext cx="86497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WEB</a:t>
            </a:r>
          </a:p>
          <a:p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   /</a:t>
            </a:r>
            <a:r>
              <a:rPr lang="cs-CZ" sz="2000" dirty="0" smtClean="0">
                <a:latin typeface="Arial Narrow" panose="020B0606020202030204" pitchFamily="34" charset="0"/>
              </a:rPr>
              <a:t> stránka </a:t>
            </a:r>
            <a:r>
              <a:rPr lang="cs-CZ" sz="2000" dirty="0">
                <a:latin typeface="Arial Narrow" panose="020B0606020202030204" pitchFamily="34" charset="0"/>
              </a:rPr>
              <a:t>s informacemi pro studenty se </a:t>
            </a:r>
            <a:r>
              <a:rPr lang="cs-CZ" sz="2000" dirty="0" smtClean="0">
                <a:latin typeface="Arial Narrow" panose="020B0606020202030204" pitchFamily="34" charset="0"/>
              </a:rPr>
              <a:t>SP na UK</a:t>
            </a:r>
          </a:p>
          <a:p>
            <a:r>
              <a:rPr lang="cs-CZ" sz="2000" dirty="0" smtClean="0">
                <a:latin typeface="Arial Narrow" panose="020B0606020202030204" pitchFamily="34" charset="0"/>
              </a:rPr>
              <a:t> </a:t>
            </a:r>
            <a:r>
              <a:rPr lang="cs-CZ" sz="2000" dirty="0" smtClean="0">
                <a:latin typeface="Arial Narrow" panose="020B0606020202030204" pitchFamily="34" charset="0"/>
                <a:hlinkClick r:id="rId2"/>
              </a:rPr>
              <a:t>https://centrumcarolina.cuni.cz/CC-13.html</a:t>
            </a:r>
            <a:r>
              <a:rPr lang="cs-CZ" sz="2000" dirty="0" smtClean="0">
                <a:latin typeface="Arial Narrow" panose="020B0606020202030204" pitchFamily="34" charset="0"/>
              </a:rPr>
              <a:t>   </a:t>
            </a:r>
          </a:p>
          <a:p>
            <a:r>
              <a:rPr lang="cs-CZ" sz="2000" dirty="0" smtClean="0">
                <a:latin typeface="Arial Narrow" panose="020B0606020202030204" pitchFamily="34" charset="0"/>
              </a:rPr>
              <a:t> </a:t>
            </a:r>
          </a:p>
          <a:p>
            <a:r>
              <a:rPr lang="cs-CZ" sz="2000" dirty="0" smtClean="0">
                <a:latin typeface="Arial Narrow" panose="020B0606020202030204" pitchFamily="34" charset="0"/>
              </a:rPr>
              <a:t>  </a:t>
            </a: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/</a:t>
            </a:r>
            <a:r>
              <a:rPr lang="cs-CZ" sz="2000" dirty="0" smtClean="0">
                <a:latin typeface="Arial Narrow" panose="020B0606020202030204" pitchFamily="34" charset="0"/>
              </a:rPr>
              <a:t> stránky příslušných fakult</a:t>
            </a:r>
          </a:p>
          <a:p>
            <a:endParaRPr lang="cs-CZ" sz="2000" dirty="0">
              <a:latin typeface="Arial Narrow" panose="020B060602020203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72063" y="3701200"/>
            <a:ext cx="86497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cs-CZ" sz="2000" dirty="0" smtClean="0">
              <a:solidFill>
                <a:srgbClr val="D22D40"/>
              </a:solidFill>
              <a:latin typeface="Arial Narrow" panose="020B0606020202030204" pitchFamily="34" charset="0"/>
            </a:endParaRPr>
          </a:p>
          <a:p>
            <a:pPr>
              <a:lnSpc>
                <a:spcPct val="200000"/>
              </a:lnSpc>
            </a:pP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VNITŘNÍ PŘEDPISY</a:t>
            </a:r>
          </a:p>
          <a:p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/</a:t>
            </a:r>
            <a:r>
              <a:rPr lang="cs-CZ" sz="2000" dirty="0" smtClean="0">
                <a:latin typeface="Arial Narrow" panose="020B0606020202030204" pitchFamily="34" charset="0"/>
              </a:rPr>
              <a:t> OR č. 23/2017 </a:t>
            </a:r>
          </a:p>
          <a:p>
            <a:r>
              <a:rPr lang="cs-CZ" sz="2000" dirty="0">
                <a:latin typeface="Arial Narrow" panose="020B0606020202030204" pitchFamily="34" charset="0"/>
              </a:rPr>
              <a:t> </a:t>
            </a:r>
            <a:r>
              <a:rPr lang="cs-CZ" sz="2000" dirty="0" smtClean="0">
                <a:latin typeface="Arial Narrow" panose="020B0606020202030204" pitchFamily="34" charset="0"/>
              </a:rPr>
              <a:t> </a:t>
            </a:r>
            <a:r>
              <a:rPr lang="cs-CZ" sz="2000" i="1" dirty="0" smtClean="0">
                <a:latin typeface="Arial Narrow" panose="020B0606020202030204" pitchFamily="34" charset="0"/>
              </a:rPr>
              <a:t>Standardy </a:t>
            </a:r>
            <a:r>
              <a:rPr lang="cs-CZ" sz="2000" i="1" dirty="0">
                <a:latin typeface="Arial Narrow" panose="020B0606020202030204" pitchFamily="34" charset="0"/>
              </a:rPr>
              <a:t>podpory poskytované studentům a uchazečům o studium se </a:t>
            </a:r>
            <a:r>
              <a:rPr lang="cs-CZ" sz="2000" i="1" dirty="0" smtClean="0">
                <a:latin typeface="Arial Narrow" panose="020B0606020202030204" pitchFamily="34" charset="0"/>
              </a:rPr>
              <a:t>SP na UK</a:t>
            </a:r>
            <a:endParaRPr lang="cs-CZ" sz="2000" i="1" dirty="0">
              <a:latin typeface="Arial Narrow" panose="020B0606020202030204" pitchFamily="34" charset="0"/>
            </a:endParaRPr>
          </a:p>
          <a:p>
            <a:r>
              <a:rPr lang="cs-CZ" sz="2000" dirty="0" smtClean="0">
                <a:latin typeface="Arial Narrow" panose="020B0606020202030204" pitchFamily="34" charset="0"/>
              </a:rPr>
              <a:t>  </a:t>
            </a:r>
            <a:r>
              <a:rPr lang="cs-CZ" sz="2000" dirty="0" smtClean="0">
                <a:latin typeface="Arial Narrow" panose="020B0606020202030204" pitchFamily="34" charset="0"/>
                <a:hlinkClick r:id="rId3"/>
              </a:rPr>
              <a:t>http</a:t>
            </a:r>
            <a:r>
              <a:rPr lang="cs-CZ" sz="2000" dirty="0">
                <a:latin typeface="Arial Narrow" panose="020B0606020202030204" pitchFamily="34" charset="0"/>
                <a:hlinkClick r:id="rId3"/>
              </a:rPr>
              <a:t>://</a:t>
            </a:r>
            <a:r>
              <a:rPr lang="cs-CZ" sz="2000" dirty="0" smtClean="0">
                <a:latin typeface="Arial Narrow" panose="020B0606020202030204" pitchFamily="34" charset="0"/>
                <a:hlinkClick r:id="rId3"/>
              </a:rPr>
              <a:t>www.cuni.cz/UK-8144.html</a:t>
            </a:r>
            <a:r>
              <a:rPr lang="cs-CZ" sz="2000" dirty="0" smtClean="0">
                <a:latin typeface="Arial Narrow" panose="020B0606020202030204" pitchFamily="34" charset="0"/>
              </a:rPr>
              <a:t> </a:t>
            </a:r>
            <a:endParaRPr lang="cs-CZ" sz="2000" dirty="0">
              <a:latin typeface="Arial Narrow" panose="020B0606020202030204" pitchFamily="34" charset="0"/>
            </a:endParaRPr>
          </a:p>
          <a:p>
            <a:endParaRPr lang="cs-CZ" sz="2000" dirty="0">
              <a:latin typeface="Arial Narrow" panose="020B0606020202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471" y="2481964"/>
            <a:ext cx="1836660" cy="183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044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308319" y="6571584"/>
            <a:ext cx="3662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>
                <a:solidFill>
                  <a:schemeClr val="bg1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STUDENTI SE SPECIÁLNÍMI POTŘEBAMI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7112" y="6560620"/>
            <a:ext cx="4416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ORIENTAČNÍ TÝDEN 2020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82771" y="172109"/>
            <a:ext cx="914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__________________</a:t>
            </a:r>
            <a:r>
              <a:rPr lang="cs-CZ" sz="32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SYSTÉM PODPORY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3" name="Ovál 2"/>
          <p:cNvSpPr/>
          <p:nvPr/>
        </p:nvSpPr>
        <p:spPr>
          <a:xfrm>
            <a:off x="481627" y="2651562"/>
            <a:ext cx="2075935" cy="2075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3367194" y="1116227"/>
            <a:ext cx="1800000" cy="18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3367194" y="4252666"/>
            <a:ext cx="1800000" cy="18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94" y="2916000"/>
            <a:ext cx="720000" cy="720000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668893" y="3689529"/>
            <a:ext cx="1701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STUDENT SE</a:t>
            </a:r>
          </a:p>
          <a:p>
            <a:pPr algn="ctr"/>
            <a:r>
              <a:rPr lang="cs-CZ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</a:t>
            </a:r>
            <a:endParaRPr lang="cs-CZ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424731" y="1935438"/>
            <a:ext cx="1701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CENTRUM</a:t>
            </a:r>
          </a:p>
          <a:p>
            <a:pPr algn="ctr"/>
            <a:r>
              <a:rPr lang="cs-CZ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CAROLINA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416493" y="5116242"/>
            <a:ext cx="1701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KONTAKTNÍ</a:t>
            </a:r>
          </a:p>
          <a:p>
            <a:pPr algn="ctr"/>
            <a:r>
              <a:rPr lang="cs-CZ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OSOBY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194" y="1350967"/>
            <a:ext cx="504000" cy="504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432" y="4368378"/>
            <a:ext cx="720000" cy="720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511238" y="2772000"/>
            <a:ext cx="3459892" cy="369332"/>
          </a:xfrm>
          <a:prstGeom prst="rect">
            <a:avLst/>
          </a:prstGeom>
          <a:solidFill>
            <a:srgbClr val="D22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SPECIALIZOVANÁ PRACOVIŠTĚ</a:t>
            </a:r>
            <a:endParaRPr lang="cs-CZ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511238" y="3204000"/>
            <a:ext cx="3459892" cy="369332"/>
          </a:xfrm>
          <a:prstGeom prst="rect">
            <a:avLst/>
          </a:prstGeom>
          <a:solidFill>
            <a:srgbClr val="D22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STUDIJNÍ ODDĚLENÍ</a:t>
            </a:r>
            <a:endParaRPr lang="cs-CZ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511238" y="3636000"/>
            <a:ext cx="3459892" cy="369332"/>
          </a:xfrm>
          <a:prstGeom prst="rect">
            <a:avLst/>
          </a:prstGeom>
          <a:solidFill>
            <a:srgbClr val="D22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VYUČUJÍCÍ</a:t>
            </a:r>
            <a:endParaRPr lang="cs-CZ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511238" y="4068000"/>
            <a:ext cx="3459892" cy="369332"/>
          </a:xfrm>
          <a:prstGeom prst="rect">
            <a:avLst/>
          </a:prstGeom>
          <a:solidFill>
            <a:srgbClr val="D22D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OSTATNÍ SUBJEKTY PODPORY</a:t>
            </a:r>
            <a:endParaRPr lang="cs-CZ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Šipka doleva a nahoru 8"/>
          <p:cNvSpPr/>
          <p:nvPr/>
        </p:nvSpPr>
        <p:spPr>
          <a:xfrm rot="10800000">
            <a:off x="1252151" y="1414393"/>
            <a:ext cx="1919417" cy="1042087"/>
          </a:xfrm>
          <a:prstGeom prst="lef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leva a nahoru 19"/>
          <p:cNvSpPr/>
          <p:nvPr/>
        </p:nvSpPr>
        <p:spPr>
          <a:xfrm flipH="1">
            <a:off x="1252150" y="4940094"/>
            <a:ext cx="1919417" cy="1042087"/>
          </a:xfrm>
          <a:prstGeom prst="lef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eva a nahoru 20"/>
          <p:cNvSpPr/>
          <p:nvPr/>
        </p:nvSpPr>
        <p:spPr>
          <a:xfrm rot="10800000" flipH="1" flipV="1">
            <a:off x="5362820" y="4541368"/>
            <a:ext cx="2104781" cy="773025"/>
          </a:xfrm>
          <a:prstGeom prst="left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eva a nahoru 21"/>
          <p:cNvSpPr/>
          <p:nvPr/>
        </p:nvSpPr>
        <p:spPr>
          <a:xfrm rot="10800000" flipH="1">
            <a:off x="5362820" y="1835069"/>
            <a:ext cx="2104781" cy="773025"/>
          </a:xfrm>
          <a:prstGeom prst="left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ousměrná vodorovná šipka 10"/>
          <p:cNvSpPr/>
          <p:nvPr/>
        </p:nvSpPr>
        <p:spPr>
          <a:xfrm>
            <a:off x="2701259" y="3429000"/>
            <a:ext cx="2627870" cy="207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84636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308319" y="6571584"/>
            <a:ext cx="3662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>
                <a:solidFill>
                  <a:schemeClr val="bg1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STUDENTI SE SPECIÁLNÍMI POTŘEBAMI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7112" y="6560620"/>
            <a:ext cx="4416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ORIENTAČNÍ TÝDEN 2020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82771" y="172109"/>
            <a:ext cx="914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__________________</a:t>
            </a:r>
            <a:r>
              <a:rPr lang="cs-CZ" sz="32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SYSTÉM PODPORY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93784" y="1148167"/>
            <a:ext cx="54287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>
                <a:solidFill>
                  <a:srgbClr val="D22D40"/>
                </a:solidFill>
                <a:latin typeface="Arial Black" panose="020B0A04020102020204" pitchFamily="34" charset="0"/>
              </a:rPr>
              <a:t>POSKYTOVATELÉ PODPORY</a:t>
            </a:r>
            <a:endParaRPr lang="cs-CZ" sz="2200" dirty="0">
              <a:solidFill>
                <a:srgbClr val="D22D4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50789" y="1884067"/>
            <a:ext cx="76580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200" b="1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KONTAKTNÍ OSOBY NA FAKULTÁCH</a:t>
            </a:r>
            <a:endParaRPr lang="cs-CZ" sz="2200" b="1" dirty="0">
              <a:solidFill>
                <a:srgbClr val="D22D40"/>
              </a:solidFill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     /</a:t>
            </a:r>
            <a:r>
              <a:rPr lang="cs-CZ" sz="2000" dirty="0" smtClean="0">
                <a:latin typeface="Arial Narrow" panose="020B0606020202030204" pitchFamily="34" charset="0"/>
              </a:rPr>
              <a:t> koordinují </a:t>
            </a:r>
            <a:r>
              <a:rPr lang="cs-CZ" sz="2000" dirty="0">
                <a:latin typeface="Arial Narrow" panose="020B0606020202030204" pitchFamily="34" charset="0"/>
              </a:rPr>
              <a:t>činnosti spojené s </a:t>
            </a:r>
            <a:r>
              <a:rPr lang="cs-CZ" sz="2000" b="1" dirty="0">
                <a:latin typeface="Arial Narrow" panose="020B0606020202030204" pitchFamily="34" charset="0"/>
              </a:rPr>
              <a:t>evidencí</a:t>
            </a:r>
            <a:r>
              <a:rPr lang="cs-CZ" sz="2000" dirty="0">
                <a:latin typeface="Arial Narrow" panose="020B0606020202030204" pitchFamily="34" charset="0"/>
              </a:rPr>
              <a:t> studentů se </a:t>
            </a:r>
            <a:r>
              <a:rPr lang="cs-CZ" sz="2000" dirty="0" smtClean="0">
                <a:latin typeface="Arial Narrow" panose="020B0606020202030204" pitchFamily="34" charset="0"/>
              </a:rPr>
              <a:t>SP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 Narrow" panose="020B0606020202030204" pitchFamily="34" charset="0"/>
              </a:rPr>
              <a:t>     </a:t>
            </a:r>
            <a:r>
              <a:rPr lang="cs-CZ" sz="2000" dirty="0">
                <a:solidFill>
                  <a:srgbClr val="D22D40"/>
                </a:solidFill>
                <a:latin typeface="Arial Narrow" panose="020B0606020202030204" pitchFamily="34" charset="0"/>
              </a:rPr>
              <a:t>/</a:t>
            </a:r>
            <a:r>
              <a:rPr lang="cs-CZ" sz="2000" dirty="0">
                <a:latin typeface="Arial Narrow" panose="020B0606020202030204" pitchFamily="34" charset="0"/>
              </a:rPr>
              <a:t> zajišťují </a:t>
            </a:r>
            <a:r>
              <a:rPr lang="cs-CZ" sz="2000" b="1" dirty="0">
                <a:latin typeface="Arial Narrow" panose="020B0606020202030204" pitchFamily="34" charset="0"/>
              </a:rPr>
              <a:t>modifikace</a:t>
            </a:r>
            <a:r>
              <a:rPr lang="cs-CZ" sz="2000" dirty="0">
                <a:latin typeface="Arial Narrow" panose="020B0606020202030204" pitchFamily="34" charset="0"/>
              </a:rPr>
              <a:t> studijních podmínek a </a:t>
            </a:r>
            <a:r>
              <a:rPr lang="cs-CZ" sz="2000" dirty="0" smtClean="0">
                <a:latin typeface="Arial Narrow" panose="020B0606020202030204" pitchFamily="34" charset="0"/>
              </a:rPr>
              <a:t>prostředí a </a:t>
            </a:r>
            <a:r>
              <a:rPr lang="cs-CZ" sz="2000" b="1" dirty="0" smtClean="0">
                <a:latin typeface="Arial Narrow" panose="020B0606020202030204" pitchFamily="34" charset="0"/>
              </a:rPr>
              <a:t>informují vyučující</a:t>
            </a:r>
            <a:endParaRPr lang="cs-CZ" sz="2000" b="1" dirty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000" dirty="0" smtClean="0">
                <a:latin typeface="Arial Narrow" panose="020B0606020202030204" pitchFamily="34" charset="0"/>
              </a:rPr>
              <a:t>     </a:t>
            </a: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/</a:t>
            </a:r>
            <a:r>
              <a:rPr lang="cs-CZ" sz="2000" dirty="0" smtClean="0">
                <a:latin typeface="Arial Narrow" panose="020B0606020202030204" pitchFamily="34" charset="0"/>
              </a:rPr>
              <a:t> pomáhají při </a:t>
            </a:r>
            <a:r>
              <a:rPr lang="cs-CZ" sz="2000" dirty="0">
                <a:latin typeface="Arial Narrow" panose="020B0606020202030204" pitchFamily="34" charset="0"/>
              </a:rPr>
              <a:t>řešení </a:t>
            </a:r>
            <a:r>
              <a:rPr lang="cs-CZ" sz="2000" b="1" dirty="0" err="1">
                <a:latin typeface="Arial Narrow" panose="020B0606020202030204" pitchFamily="34" charset="0"/>
              </a:rPr>
              <a:t>individ</a:t>
            </a:r>
            <a:r>
              <a:rPr lang="cs-CZ" sz="2000" b="1" dirty="0">
                <a:latin typeface="Arial Narrow" panose="020B0606020202030204" pitchFamily="34" charset="0"/>
              </a:rPr>
              <a:t>. </a:t>
            </a:r>
            <a:r>
              <a:rPr lang="cs-CZ" sz="2000" b="1" dirty="0" smtClean="0">
                <a:latin typeface="Arial Narrow" panose="020B0606020202030204" pitchFamily="34" charset="0"/>
              </a:rPr>
              <a:t>studijních </a:t>
            </a:r>
            <a:r>
              <a:rPr lang="cs-CZ" sz="2000" b="1" dirty="0">
                <a:latin typeface="Arial Narrow" panose="020B0606020202030204" pitchFamily="34" charset="0"/>
              </a:rPr>
              <a:t>z</a:t>
            </a:r>
            <a:r>
              <a:rPr lang="cs-CZ" sz="2000" b="1" dirty="0" smtClean="0">
                <a:latin typeface="Arial Narrow" panose="020B0606020202030204" pitchFamily="34" charset="0"/>
              </a:rPr>
              <a:t>áležitostí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solidFill>
                  <a:srgbClr val="D22D40"/>
                </a:solidFill>
                <a:latin typeface="Arial Narrow" panose="020B0606020202030204" pitchFamily="34" charset="0"/>
              </a:rPr>
              <a:t>     /</a:t>
            </a:r>
            <a:r>
              <a:rPr lang="cs-CZ" sz="2000" dirty="0" smtClean="0">
                <a:latin typeface="Arial Narrow" panose="020B0606020202030204" pitchFamily="34" charset="0"/>
              </a:rPr>
              <a:t> zajišťují individuální </a:t>
            </a:r>
            <a:r>
              <a:rPr lang="cs-CZ" sz="2000" b="1" dirty="0" smtClean="0">
                <a:latin typeface="Arial Narrow" panose="020B0606020202030204" pitchFamily="34" charset="0"/>
              </a:rPr>
              <a:t>konzultace s vyučujícími</a:t>
            </a:r>
          </a:p>
          <a:p>
            <a:pPr>
              <a:spcAft>
                <a:spcPts val="600"/>
              </a:spcAft>
            </a:pP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     /</a:t>
            </a:r>
            <a:r>
              <a:rPr lang="cs-CZ" sz="2000" dirty="0" smtClean="0">
                <a:latin typeface="Arial Narrow" panose="020B0606020202030204" pitchFamily="34" charset="0"/>
              </a:rPr>
              <a:t> </a:t>
            </a:r>
            <a:r>
              <a:rPr lang="cs-CZ" sz="2000" b="1" dirty="0" smtClean="0">
                <a:latin typeface="Arial Narrow" panose="020B0606020202030204" pitchFamily="34" charset="0"/>
              </a:rPr>
              <a:t>seznam </a:t>
            </a:r>
            <a:r>
              <a:rPr lang="cs-CZ" sz="2000" b="1" dirty="0">
                <a:latin typeface="Arial Narrow" panose="020B0606020202030204" pitchFamily="34" charset="0"/>
              </a:rPr>
              <a:t>KO </a:t>
            </a:r>
            <a:r>
              <a:rPr lang="cs-CZ" sz="2000" dirty="0">
                <a:latin typeface="Arial Narrow" panose="020B0606020202030204" pitchFamily="34" charset="0"/>
              </a:rPr>
              <a:t>podle fakult </a:t>
            </a:r>
            <a:r>
              <a:rPr lang="cs-CZ" sz="2000" dirty="0" smtClean="0">
                <a:latin typeface="Arial Narrow" panose="020B0606020202030204" pitchFamily="34" charset="0"/>
              </a:rPr>
              <a:t>na </a:t>
            </a:r>
            <a:r>
              <a:rPr lang="cs-CZ" sz="2000" dirty="0">
                <a:latin typeface="Arial Narrow" panose="020B0606020202030204" pitchFamily="34" charset="0"/>
              </a:rPr>
              <a:t>https://centrumcarolina.cuni.cz/CC-66.html   </a:t>
            </a:r>
          </a:p>
          <a:p>
            <a:endParaRPr lang="cs-CZ" sz="2000" dirty="0" smtClean="0">
              <a:latin typeface="Arial Narrow" panose="020B0606020202030204" pitchFamily="34" charset="0"/>
            </a:endParaRPr>
          </a:p>
          <a:p>
            <a:endParaRPr lang="cs-CZ" sz="2000" dirty="0">
              <a:latin typeface="Arial Narrow" panose="020B0606020202030204" pitchFamily="34" charset="0"/>
            </a:endParaRPr>
          </a:p>
          <a:p>
            <a:endParaRPr lang="cs-CZ" sz="2000" dirty="0" smtClean="0">
              <a:latin typeface="Arial Narrow" panose="020B0606020202030204" pitchFamily="34" charset="0"/>
            </a:endParaRPr>
          </a:p>
          <a:p>
            <a:endParaRPr lang="cs-CZ" sz="2000" dirty="0">
              <a:latin typeface="Arial Narrow" panose="020B0606020202030204" pitchFamily="34" charset="0"/>
            </a:endParaRPr>
          </a:p>
          <a:p>
            <a:endParaRPr lang="cs-CZ" sz="2000" dirty="0">
              <a:latin typeface="Arial Narrow" panose="020B060602020203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190" y="4118107"/>
            <a:ext cx="1717427" cy="171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054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308319" y="6571584"/>
            <a:ext cx="3662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>
                <a:solidFill>
                  <a:schemeClr val="bg1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STUDENTI SE SPECIÁLNÍMI POTŘEBAMI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7112" y="6560620"/>
            <a:ext cx="4416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ORIENTAČNÍ TÝDEN 2020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82771" y="172109"/>
            <a:ext cx="914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__________________</a:t>
            </a:r>
            <a:r>
              <a:rPr lang="cs-CZ" sz="32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SYSTÉM PODPORY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93784" y="1148167"/>
            <a:ext cx="54287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>
                <a:solidFill>
                  <a:srgbClr val="D22D40"/>
                </a:solidFill>
                <a:latin typeface="Arial Black" panose="020B0A04020102020204" pitchFamily="34" charset="0"/>
              </a:rPr>
              <a:t>POSKYTOVATELÉ PODPORY</a:t>
            </a:r>
            <a:endParaRPr lang="cs-CZ" sz="2200" dirty="0">
              <a:solidFill>
                <a:srgbClr val="D22D4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42080" y="1884067"/>
            <a:ext cx="7658038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200" b="1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CENTRUM CAROLINA</a:t>
            </a:r>
            <a:endParaRPr lang="cs-CZ" sz="2200" b="1" dirty="0">
              <a:solidFill>
                <a:srgbClr val="D22D40"/>
              </a:solidFill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/</a:t>
            </a:r>
            <a:r>
              <a:rPr lang="cs-CZ" sz="2000" dirty="0" smtClean="0">
                <a:latin typeface="Arial Narrow" panose="020B0606020202030204" pitchFamily="34" charset="0"/>
              </a:rPr>
              <a:t> koordinuje </a:t>
            </a:r>
            <a:r>
              <a:rPr lang="cs-CZ" sz="2000" b="1" dirty="0">
                <a:latin typeface="Arial Narrow" panose="020B0606020202030204" pitchFamily="34" charset="0"/>
              </a:rPr>
              <a:t>systém</a:t>
            </a:r>
            <a:r>
              <a:rPr lang="cs-CZ" sz="2000" dirty="0">
                <a:latin typeface="Arial Narrow" panose="020B0606020202030204" pitchFamily="34" charset="0"/>
              </a:rPr>
              <a:t> podpůrných služeb pro studenty se </a:t>
            </a:r>
            <a:r>
              <a:rPr lang="cs-CZ" sz="2000" dirty="0" smtClean="0">
                <a:latin typeface="Arial Narrow" panose="020B0606020202030204" pitchFamily="34" charset="0"/>
              </a:rPr>
              <a:t>SP na UK</a:t>
            </a:r>
            <a:endParaRPr lang="cs-CZ" sz="2000" dirty="0">
              <a:latin typeface="Arial Narrow" panose="020B0606020202030204" pitchFamily="34" charset="0"/>
            </a:endParaRPr>
          </a:p>
          <a:p>
            <a:r>
              <a:rPr lang="cs-CZ" sz="2000" dirty="0" smtClean="0">
                <a:latin typeface="Arial Narrow" panose="020B0606020202030204" pitchFamily="34" charset="0"/>
              </a:rPr>
              <a:t>     </a:t>
            </a:r>
            <a:r>
              <a:rPr lang="cs-CZ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/</a:t>
            </a:r>
            <a:r>
              <a:rPr lang="cs-CZ" sz="2000" dirty="0" smtClean="0">
                <a:latin typeface="Arial Narrow" panose="020B0606020202030204" pitchFamily="34" charset="0"/>
              </a:rPr>
              <a:t> koordinuje </a:t>
            </a:r>
            <a:r>
              <a:rPr lang="cs-CZ" sz="2000" dirty="0">
                <a:latin typeface="Arial Narrow" panose="020B0606020202030204" pitchFamily="34" charset="0"/>
              </a:rPr>
              <a:t>a administruje </a:t>
            </a:r>
            <a:r>
              <a:rPr lang="cs-CZ" sz="2000" dirty="0" smtClean="0">
                <a:latin typeface="Arial Narrow" panose="020B0606020202030204" pitchFamily="34" charset="0"/>
              </a:rPr>
              <a:t>centrální </a:t>
            </a:r>
            <a:r>
              <a:rPr lang="cs-CZ" sz="2000" b="1" dirty="0" smtClean="0">
                <a:latin typeface="Arial Narrow" panose="020B0606020202030204" pitchFamily="34" charset="0"/>
              </a:rPr>
              <a:t>služby</a:t>
            </a:r>
            <a:r>
              <a:rPr lang="cs-CZ" sz="2000" dirty="0" smtClean="0">
                <a:latin typeface="Arial Narrow" panose="020B0606020202030204" pitchFamily="34" charset="0"/>
              </a:rPr>
              <a:t> </a:t>
            </a:r>
            <a:r>
              <a:rPr lang="cs-CZ" sz="2000" dirty="0">
                <a:latin typeface="Arial Narrow" panose="020B0606020202030204" pitchFamily="34" charset="0"/>
              </a:rPr>
              <a:t>studentům se </a:t>
            </a:r>
            <a:r>
              <a:rPr lang="cs-CZ" sz="2000" dirty="0" smtClean="0">
                <a:latin typeface="Arial Narrow" panose="020B0606020202030204" pitchFamily="34" charset="0"/>
              </a:rPr>
              <a:t>SP 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 Narrow" panose="020B0606020202030204" pitchFamily="34" charset="0"/>
              </a:rPr>
              <a:t> </a:t>
            </a:r>
            <a:r>
              <a:rPr lang="cs-CZ" sz="2000" dirty="0" smtClean="0">
                <a:latin typeface="Arial Narrow" panose="020B0606020202030204" pitchFamily="34" charset="0"/>
              </a:rPr>
              <a:t>      	(např</a:t>
            </a:r>
            <a:r>
              <a:rPr lang="cs-CZ" sz="2000" dirty="0">
                <a:latin typeface="Arial Narrow" panose="020B0606020202030204" pitchFamily="34" charset="0"/>
              </a:rPr>
              <a:t>. asistenci při </a:t>
            </a:r>
            <a:r>
              <a:rPr lang="cs-CZ" sz="2000" dirty="0" smtClean="0">
                <a:latin typeface="Arial Narrow" panose="020B0606020202030204" pitchFamily="34" charset="0"/>
              </a:rPr>
              <a:t>studiu, nácvik studijních strategií)</a:t>
            </a:r>
          </a:p>
          <a:p>
            <a:r>
              <a:rPr lang="cs-CZ" sz="2000" dirty="0">
                <a:latin typeface="Arial Narrow" panose="020B0606020202030204" pitchFamily="34" charset="0"/>
              </a:rPr>
              <a:t> </a:t>
            </a:r>
            <a:r>
              <a:rPr lang="cs-CZ" sz="2000" dirty="0" smtClean="0">
                <a:latin typeface="Arial Narrow" panose="020B0606020202030204" pitchFamily="34" charset="0"/>
              </a:rPr>
              <a:t>    </a:t>
            </a:r>
            <a:r>
              <a:rPr lang="cs-CZ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/</a:t>
            </a:r>
            <a:r>
              <a:rPr lang="cs-CZ" sz="2000" dirty="0" smtClean="0">
                <a:latin typeface="Arial Narrow" panose="020B0606020202030204" pitchFamily="34" charset="0"/>
              </a:rPr>
              <a:t> půjčuje technické </a:t>
            </a:r>
            <a:r>
              <a:rPr lang="cs-CZ" sz="2000" b="1" dirty="0" smtClean="0">
                <a:latin typeface="Arial Narrow" panose="020B0606020202030204" pitchFamily="34" charset="0"/>
              </a:rPr>
              <a:t>pomůcky </a:t>
            </a:r>
            <a:r>
              <a:rPr lang="cs-CZ" sz="2000" dirty="0" smtClean="0">
                <a:latin typeface="Arial Narrow" panose="020B0606020202030204" pitchFamily="34" charset="0"/>
              </a:rPr>
              <a:t>(notebook, diktafon, čtečka, program </a:t>
            </a:r>
            <a:r>
              <a:rPr lang="cs-CZ" sz="2000" dirty="0" err="1" smtClean="0">
                <a:latin typeface="Arial Narrow" panose="020B0606020202030204" pitchFamily="34" charset="0"/>
              </a:rPr>
              <a:t>Claroread</a:t>
            </a:r>
            <a:r>
              <a:rPr lang="cs-CZ" sz="2000" dirty="0" smtClean="0">
                <a:latin typeface="Arial Narrow" panose="020B0606020202030204" pitchFamily="34" charset="0"/>
              </a:rPr>
              <a:t> 	aj.)</a:t>
            </a:r>
          </a:p>
          <a:p>
            <a:r>
              <a:rPr lang="cs-CZ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/</a:t>
            </a:r>
            <a:r>
              <a:rPr lang="cs-CZ" sz="2000" dirty="0" smtClean="0">
                <a:latin typeface="Arial Narrow" panose="020B0606020202030204" pitchFamily="34" charset="0"/>
              </a:rPr>
              <a:t> poskytuje </a:t>
            </a:r>
            <a:r>
              <a:rPr lang="cs-CZ" sz="2000" dirty="0">
                <a:latin typeface="Arial Narrow" panose="020B0606020202030204" pitchFamily="34" charset="0"/>
              </a:rPr>
              <a:t>poradenské služby a </a:t>
            </a:r>
            <a:r>
              <a:rPr lang="cs-CZ" sz="2000" dirty="0" smtClean="0">
                <a:latin typeface="Arial Narrow" panose="020B0606020202030204" pitchFamily="34" charset="0"/>
              </a:rPr>
              <a:t>pomáhá při řešení </a:t>
            </a:r>
            <a:r>
              <a:rPr lang="cs-CZ" sz="2000" b="1" dirty="0">
                <a:latin typeface="Arial Narrow" panose="020B0606020202030204" pitchFamily="34" charset="0"/>
              </a:rPr>
              <a:t>individuálních  </a:t>
            </a:r>
            <a:r>
              <a:rPr lang="cs-CZ" sz="2000" b="1" dirty="0" smtClean="0">
                <a:latin typeface="Arial Narrow" panose="020B0606020202030204" pitchFamily="34" charset="0"/>
              </a:rPr>
              <a:t>       	studijních záležitostí</a:t>
            </a:r>
            <a:r>
              <a:rPr lang="cs-CZ" sz="2000" dirty="0" smtClean="0">
                <a:latin typeface="Arial Narrow" panose="020B0606020202030204" pitchFamily="34" charset="0"/>
              </a:rPr>
              <a:t> </a:t>
            </a:r>
            <a:r>
              <a:rPr lang="cs-CZ" sz="2000" dirty="0">
                <a:latin typeface="Arial Narrow" panose="020B0606020202030204" pitchFamily="34" charset="0"/>
              </a:rPr>
              <a:t>studentů se </a:t>
            </a:r>
            <a:r>
              <a:rPr lang="cs-CZ" sz="2000" dirty="0" smtClean="0">
                <a:latin typeface="Arial Narrow" panose="020B0606020202030204" pitchFamily="34" charset="0"/>
              </a:rPr>
              <a:t>SP</a:t>
            </a:r>
          </a:p>
          <a:p>
            <a:r>
              <a:rPr lang="cs-CZ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     /</a:t>
            </a:r>
            <a:r>
              <a:rPr lang="cs-CZ" sz="2000" dirty="0" smtClean="0">
                <a:latin typeface="Arial Narrow" panose="020B0606020202030204" pitchFamily="34" charset="0"/>
              </a:rPr>
              <a:t> snaží se o snižování </a:t>
            </a:r>
            <a:r>
              <a:rPr lang="cs-CZ" sz="2000" b="1" dirty="0" err="1" smtClean="0">
                <a:latin typeface="Arial Narrow" panose="020B0606020202030204" pitchFamily="34" charset="0"/>
              </a:rPr>
              <a:t>bariérovosti</a:t>
            </a:r>
            <a:r>
              <a:rPr lang="cs-CZ" sz="2000" dirty="0" smtClean="0">
                <a:latin typeface="Arial Narrow" panose="020B0606020202030204" pitchFamily="34" charset="0"/>
              </a:rPr>
              <a:t> prostředí na UK, eviduje informace k 	přístupnosti budov UK </a:t>
            </a:r>
          </a:p>
          <a:p>
            <a:endParaRPr lang="cs-CZ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218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308319" y="6571584"/>
            <a:ext cx="3662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>
                <a:solidFill>
                  <a:prstClr val="white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STUDENTI SE SPECIÁLNÍMI POTŘEBAMI</a:t>
            </a:r>
            <a:endParaRPr lang="cs-CZ" sz="1100" dirty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7112" y="6560620"/>
            <a:ext cx="4416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ORIENTAČNÍ TÝDEN 2020</a:t>
            </a:r>
            <a:endParaRPr lang="cs-CZ" sz="1100" dirty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82771" y="172109"/>
            <a:ext cx="914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3C3C3C">
                    <a:lumMod val="50000"/>
                  </a:srgbClr>
                </a:solidFill>
                <a:latin typeface="Arial Black" panose="020B0A04020102020204" pitchFamily="34" charset="0"/>
              </a:rPr>
              <a:t>__________________</a:t>
            </a:r>
            <a:r>
              <a:rPr lang="cs-CZ" sz="3200" dirty="0" smtClean="0">
                <a:solidFill>
                  <a:srgbClr val="3C3C3C">
                    <a:lumMod val="50000"/>
                  </a:srgbClr>
                </a:solidFill>
                <a:latin typeface="Arial Black" panose="020B0A04020102020204" pitchFamily="34" charset="0"/>
              </a:rPr>
              <a:t>SYSTÉM PODPORY</a:t>
            </a:r>
            <a:endParaRPr lang="cs-CZ" sz="3200" dirty="0">
              <a:solidFill>
                <a:srgbClr val="3C3C3C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93784" y="885481"/>
            <a:ext cx="74057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>
                <a:solidFill>
                  <a:srgbClr val="D22D40"/>
                </a:solidFill>
                <a:latin typeface="Arial Black" panose="020B0A04020102020204" pitchFamily="34" charset="0"/>
              </a:rPr>
              <a:t>Centrum Carolina, Celetná 13</a:t>
            </a:r>
            <a:endParaRPr lang="cs-CZ" sz="2200" dirty="0">
              <a:solidFill>
                <a:srgbClr val="D22D4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83454" y="1383410"/>
            <a:ext cx="780349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FF0000"/>
                </a:solidFill>
              </a:rPr>
              <a:t>/ </a:t>
            </a:r>
            <a:r>
              <a:rPr lang="cs-CZ" sz="2000" dirty="0" smtClean="0"/>
              <a:t>studenti </a:t>
            </a:r>
            <a:r>
              <a:rPr lang="cs-CZ" sz="2000" dirty="0"/>
              <a:t>se zrakovým postižením: </a:t>
            </a:r>
            <a:r>
              <a:rPr lang="cs-CZ" sz="2000" b="1" dirty="0" smtClean="0"/>
              <a:t>PhDr. Lenka Dobešová</a:t>
            </a:r>
            <a:endParaRPr lang="cs-CZ" sz="2000" b="1" dirty="0"/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rgbClr val="FF0000"/>
                </a:solidFill>
              </a:rPr>
              <a:t>/ </a:t>
            </a:r>
            <a:r>
              <a:rPr lang="cs-CZ" sz="2000" dirty="0"/>
              <a:t>studenti se </a:t>
            </a:r>
            <a:r>
              <a:rPr lang="cs-CZ" sz="2000" dirty="0" smtClean="0"/>
              <a:t>sluch. </a:t>
            </a:r>
            <a:r>
              <a:rPr lang="cs-CZ" sz="2000" dirty="0"/>
              <a:t>postižením: </a:t>
            </a:r>
            <a:r>
              <a:rPr lang="cs-CZ" sz="2000" b="1" dirty="0"/>
              <a:t>Mgr. Andrea Hudáková, Ph.D</a:t>
            </a:r>
            <a:r>
              <a:rPr lang="cs-CZ" sz="2000" b="1" dirty="0" smtClean="0"/>
              <a:t>., ÚJKN, FF UK</a:t>
            </a:r>
            <a:endParaRPr lang="cs-CZ" sz="1600" b="1" dirty="0"/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FF0000"/>
                </a:solidFill>
              </a:rPr>
              <a:t>/</a:t>
            </a:r>
            <a:r>
              <a:rPr lang="cs-CZ" sz="2000" dirty="0" smtClean="0"/>
              <a:t> studenti s SPU, asistence při studiu:</a:t>
            </a:r>
            <a:r>
              <a:rPr lang="cs-CZ" sz="2000" b="1" dirty="0" smtClean="0"/>
              <a:t> Mgr. Veronika Plechatá </a:t>
            </a:r>
            <a:endParaRPr lang="cs-CZ" sz="2000" dirty="0" smtClean="0"/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FF0000"/>
                </a:solidFill>
              </a:rPr>
              <a:t>/ </a:t>
            </a:r>
            <a:r>
              <a:rPr lang="cs-CZ" sz="2000" dirty="0" smtClean="0"/>
              <a:t>studenti s tělesným postižením:</a:t>
            </a:r>
            <a:r>
              <a:rPr lang="cs-CZ" sz="2000" b="1" dirty="0" smtClean="0"/>
              <a:t> Bc. Tereza Kalivodová, </a:t>
            </a:r>
            <a:r>
              <a:rPr lang="cs-CZ" sz="2000" b="1" dirty="0" err="1" smtClean="0"/>
              <a:t>DiS</a:t>
            </a:r>
            <a:r>
              <a:rPr lang="cs-CZ" sz="2000" b="1" dirty="0" smtClean="0"/>
              <a:t>.,     				Mgr. Ivan </a:t>
            </a:r>
            <a:r>
              <a:rPr lang="cs-CZ" sz="2000" b="1" dirty="0" err="1" smtClean="0"/>
              <a:t>Kačur</a:t>
            </a:r>
            <a:endParaRPr lang="cs-CZ" sz="2000" b="1" dirty="0" smtClean="0"/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rgbClr val="FF0000"/>
                </a:solidFill>
              </a:rPr>
              <a:t>/ </a:t>
            </a:r>
            <a:r>
              <a:rPr lang="cs-CZ" sz="2000" dirty="0"/>
              <a:t>studenti s </a:t>
            </a:r>
            <a:r>
              <a:rPr lang="cs-CZ" sz="2000" dirty="0" smtClean="0"/>
              <a:t>PAS, zapůjčení pomůcek:</a:t>
            </a:r>
            <a:r>
              <a:rPr lang="cs-CZ" sz="2000" b="1" dirty="0" smtClean="0"/>
              <a:t> </a:t>
            </a:r>
            <a:r>
              <a:rPr lang="cs-CZ" sz="2000" b="1" dirty="0"/>
              <a:t>Mgr. Jana Vlasáková </a:t>
            </a: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FF0000"/>
                </a:solidFill>
              </a:rPr>
              <a:t>/ </a:t>
            </a:r>
            <a:r>
              <a:rPr lang="cs-CZ" sz="2000" dirty="0" smtClean="0"/>
              <a:t>studenti s psych. </a:t>
            </a:r>
            <a:r>
              <a:rPr lang="cs-CZ" sz="2000" dirty="0"/>
              <a:t>o</a:t>
            </a:r>
            <a:r>
              <a:rPr lang="cs-CZ" sz="2000" dirty="0" smtClean="0"/>
              <a:t>nemocněním, poradenské služby: </a:t>
            </a:r>
            <a:r>
              <a:rPr lang="cs-CZ" sz="2000" b="1" dirty="0" smtClean="0"/>
              <a:t>Mgr. Silvie </a:t>
            </a:r>
            <a:r>
              <a:rPr lang="cs-CZ" sz="2000" b="1" dirty="0"/>
              <a:t>Nedvědová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FF0000"/>
                </a:solidFill>
              </a:rPr>
              <a:t>/</a:t>
            </a:r>
            <a:r>
              <a:rPr lang="cs-CZ" sz="2000" b="1" dirty="0" smtClean="0"/>
              <a:t> </a:t>
            </a:r>
            <a:r>
              <a:rPr lang="cs-CZ" sz="2000" dirty="0" smtClean="0"/>
              <a:t>studenti </a:t>
            </a:r>
            <a:r>
              <a:rPr lang="cs-CZ" sz="2000" dirty="0"/>
              <a:t>se </a:t>
            </a:r>
            <a:r>
              <a:rPr lang="cs-CZ" sz="2000" dirty="0" err="1" smtClean="0"/>
              <a:t>socioekonom</a:t>
            </a:r>
            <a:r>
              <a:rPr lang="cs-CZ" sz="2000" dirty="0" smtClean="0"/>
              <a:t>. </a:t>
            </a:r>
            <a:r>
              <a:rPr lang="cs-CZ" sz="2000" dirty="0"/>
              <a:t>z</a:t>
            </a:r>
            <a:r>
              <a:rPr lang="cs-CZ" sz="2000" dirty="0" smtClean="0"/>
              <a:t>nevýhodněním, studenti - rodiče:</a:t>
            </a:r>
            <a:r>
              <a:rPr lang="cs-CZ" sz="2000" b="1" dirty="0" smtClean="0"/>
              <a:t> </a:t>
            </a:r>
            <a:r>
              <a:rPr lang="cs-CZ" sz="2000" b="1" dirty="0"/>
              <a:t>Mgr. Blanka </a:t>
            </a:r>
            <a:r>
              <a:rPr lang="cs-CZ" sz="2000" b="1" dirty="0" err="1" smtClean="0"/>
              <a:t>Štefaničová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9671292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308319" y="6571584"/>
            <a:ext cx="3662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>
                <a:solidFill>
                  <a:schemeClr val="bg1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STUDENTI SE SPECIÁLNÍMI POTŘEBAMI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7112" y="6560620"/>
            <a:ext cx="4416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ORIENTAČNÍ TÝDEN 2020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82771" y="172109"/>
            <a:ext cx="914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__________________</a:t>
            </a:r>
            <a:r>
              <a:rPr lang="cs-CZ" sz="32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SYSTÉM PODPORY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50789" y="1019093"/>
            <a:ext cx="7658038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cs-CZ" sz="2200" b="1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STUDIJNÍ ODDĚLENÍ</a:t>
            </a:r>
            <a:endParaRPr lang="cs-CZ" sz="2200" b="1" dirty="0">
              <a:solidFill>
                <a:srgbClr val="D22D40"/>
              </a:solidFill>
              <a:latin typeface="Arial Narrow" panose="020B0606020202030204" pitchFamily="34" charset="0"/>
            </a:endParaRPr>
          </a:p>
          <a:p>
            <a:pPr>
              <a:spcAft>
                <a:spcPts val="300"/>
              </a:spcAft>
            </a:pPr>
            <a:r>
              <a:rPr lang="cs-CZ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/ 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provádějí </a:t>
            </a:r>
            <a:r>
              <a:rPr lang="cs-CZ" sz="2000" b="1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registraci 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studentů se speciálními potřebami </a:t>
            </a:r>
          </a:p>
          <a:p>
            <a:pPr>
              <a:spcAft>
                <a:spcPts val="300"/>
              </a:spcAft>
            </a:pPr>
            <a:r>
              <a:rPr lang="cs-CZ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/ 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ve 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spolupráci s KO a garantem stud. 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programu 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zajišťují </a:t>
            </a:r>
            <a:r>
              <a:rPr lang="cs-CZ" sz="2000" b="1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modifikaci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studia</a:t>
            </a:r>
          </a:p>
          <a:p>
            <a:pPr>
              <a:spcAft>
                <a:spcPts val="300"/>
              </a:spcAft>
            </a:pP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     </a:t>
            </a: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/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 poskytují 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studentům </a:t>
            </a:r>
            <a:r>
              <a:rPr lang="cs-CZ" sz="2000" b="1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poradenské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 služby v rozsahu své agendy</a:t>
            </a:r>
          </a:p>
          <a:p>
            <a:pPr>
              <a:spcAft>
                <a:spcPts val="300"/>
              </a:spcAft>
            </a:pPr>
            <a:endParaRPr lang="cs-CZ" sz="2000" dirty="0" smtClean="0">
              <a:latin typeface="Arial Narrow" panose="020B0606020202030204" pitchFamily="34" charset="0"/>
            </a:endParaRPr>
          </a:p>
          <a:p>
            <a:pPr>
              <a:spcAft>
                <a:spcPts val="300"/>
              </a:spcAft>
            </a:pPr>
            <a:r>
              <a:rPr lang="cs-CZ" sz="2200" b="1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GARANTI STUDIJNÍCH PROGRAMŮ</a:t>
            </a:r>
            <a:endParaRPr lang="cs-CZ" sz="2200" b="1" dirty="0">
              <a:solidFill>
                <a:srgbClr val="D22D40"/>
              </a:solidFill>
              <a:latin typeface="Arial Narrow" panose="020B0606020202030204" pitchFamily="34" charset="0"/>
            </a:endParaRPr>
          </a:p>
          <a:p>
            <a:pPr>
              <a:spcAft>
                <a:spcPts val="300"/>
              </a:spcAft>
            </a:pP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     / 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v 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příslušných oborech utvářejí </a:t>
            </a:r>
            <a:r>
              <a:rPr lang="cs-CZ" sz="2000" b="1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obsah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 studia a ručí za jeho 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kvalitu</a:t>
            </a:r>
          </a:p>
          <a:p>
            <a:pPr>
              <a:spcAft>
                <a:spcPts val="300"/>
              </a:spcAft>
            </a:pP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    </a:t>
            </a: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 / 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navrhují 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individuální modifikaci </a:t>
            </a:r>
            <a:r>
              <a:rPr lang="cs-CZ" sz="2000" b="1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přijímací zkoušky </a:t>
            </a:r>
            <a:endParaRPr lang="cs-CZ" sz="2000" b="1" dirty="0" smtClean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spcAft>
                <a:spcPts val="300"/>
              </a:spcAft>
            </a:pP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     </a:t>
            </a:r>
            <a:r>
              <a:rPr lang="cs-CZ" sz="2000" dirty="0">
                <a:solidFill>
                  <a:srgbClr val="D22D40"/>
                </a:solidFill>
                <a:latin typeface="Arial Narrow" panose="020B0606020202030204" pitchFamily="34" charset="0"/>
              </a:rPr>
              <a:t>/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schvalují </a:t>
            </a:r>
            <a:r>
              <a:rPr lang="cs-CZ" sz="2000" b="1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úpravu studijního plánu 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a modifikaci podmínek studia</a:t>
            </a:r>
            <a:endParaRPr lang="cs-CZ" sz="2000" dirty="0" smtClean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spcAft>
                <a:spcPts val="300"/>
              </a:spcAft>
            </a:pP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     / 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připravují </a:t>
            </a:r>
            <a:r>
              <a:rPr lang="cs-CZ" sz="2000" b="1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seznamy základní studijní literatury 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pro potřeby 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digitalizace</a:t>
            </a:r>
          </a:p>
          <a:p>
            <a:pPr>
              <a:spcAft>
                <a:spcPts val="300"/>
              </a:spcAft>
            </a:pPr>
            <a:endParaRPr lang="cs-CZ" sz="2000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spcAft>
                <a:spcPts val="300"/>
              </a:spcAft>
            </a:pPr>
            <a:r>
              <a:rPr lang="cs-CZ" sz="2200" b="1" dirty="0">
                <a:solidFill>
                  <a:srgbClr val="D22D40"/>
                </a:solidFill>
                <a:latin typeface="Arial Narrow" panose="020B0606020202030204" pitchFamily="34" charset="0"/>
              </a:rPr>
              <a:t>VYUČUJÍCÍ</a:t>
            </a:r>
          </a:p>
          <a:p>
            <a:pPr>
              <a:spcAft>
                <a:spcPts val="300"/>
              </a:spcAft>
            </a:pPr>
            <a:r>
              <a:rPr lang="cs-CZ" sz="2000" dirty="0">
                <a:solidFill>
                  <a:srgbClr val="D22D40"/>
                </a:solidFill>
                <a:latin typeface="Arial Narrow" panose="020B0606020202030204" pitchFamily="34" charset="0"/>
              </a:rPr>
              <a:t>     /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 připravují </a:t>
            </a:r>
            <a:r>
              <a:rPr lang="cs-CZ" sz="2000" b="1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modifikovanou podobu 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kontrol</a:t>
            </a:r>
            <a:r>
              <a:rPr lang="cs-CZ" sz="2000" b="1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studia (zkoušek apod.)</a:t>
            </a:r>
          </a:p>
          <a:p>
            <a:pPr>
              <a:spcAft>
                <a:spcPts val="300"/>
              </a:spcAft>
            </a:pP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     </a:t>
            </a:r>
            <a:r>
              <a:rPr lang="cs-CZ" sz="2000" dirty="0">
                <a:solidFill>
                  <a:srgbClr val="D22D40"/>
                </a:solidFill>
                <a:latin typeface="Arial Narrow" panose="020B0606020202030204" pitchFamily="34" charset="0"/>
              </a:rPr>
              <a:t>/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 zajišťují studentům </a:t>
            </a:r>
            <a:r>
              <a:rPr lang="cs-CZ" sz="2000" b="1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přístup k informacím 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předávaným při výuce ve formě,  </a:t>
            </a:r>
          </a:p>
          <a:p>
            <a:pPr>
              <a:spcAft>
                <a:spcPts val="300"/>
              </a:spcAft>
            </a:pP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       která je pro ně 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přístupná</a:t>
            </a:r>
            <a:endParaRPr lang="cs-CZ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8937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308319" y="6571584"/>
            <a:ext cx="3662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>
                <a:solidFill>
                  <a:schemeClr val="bg1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STUDENTI SE SPECIÁLNÍMI POTŘEBAMI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7112" y="6560620"/>
            <a:ext cx="4416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ORIENTAČNÍ TÝDEN 2020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82771" y="172109"/>
            <a:ext cx="914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__________________</a:t>
            </a:r>
            <a:r>
              <a:rPr lang="cs-CZ" sz="32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SYSTÉM PODPORY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93784" y="1148167"/>
            <a:ext cx="54287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>
                <a:solidFill>
                  <a:srgbClr val="D22D40"/>
                </a:solidFill>
                <a:latin typeface="Arial Black" panose="020B0A04020102020204" pitchFamily="34" charset="0"/>
              </a:rPr>
              <a:t>POSKYTOVATELÉ PODPORY</a:t>
            </a:r>
            <a:endParaRPr lang="cs-CZ" sz="2200" dirty="0">
              <a:solidFill>
                <a:srgbClr val="D22D4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50788" y="1908781"/>
            <a:ext cx="8229601" cy="4024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200" b="1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SPECIÁLNÍ PRACOVIŠTĚ A PORADNY</a:t>
            </a:r>
            <a:endParaRPr lang="cs-CZ" sz="2200" b="1" dirty="0">
              <a:solidFill>
                <a:srgbClr val="D22D40"/>
              </a:solidFill>
              <a:latin typeface="Arial Narrow" panose="020B0606020202030204" pitchFamily="34" charset="0"/>
            </a:endParaRPr>
          </a:p>
          <a:p>
            <a:pPr>
              <a:spcAft>
                <a:spcPts val="300"/>
              </a:spcAft>
            </a:pP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     </a:t>
            </a: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/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půjčují 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knihy a studijní materiály (včetně cizojazyčné literatury) i v digitální 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podobě</a:t>
            </a:r>
            <a:endParaRPr lang="cs-CZ" sz="2000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     /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 zajišťují 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pro studenty se SP převádění studijních textů do přístupné formy </a:t>
            </a:r>
            <a:endParaRPr lang="cs-CZ" sz="2000" dirty="0" smtClean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spcAft>
                <a:spcPts val="300"/>
              </a:spcAft>
            </a:pP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     (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digitalizace, skenování, 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…)</a:t>
            </a:r>
          </a:p>
          <a:p>
            <a:pPr>
              <a:spcAft>
                <a:spcPts val="300"/>
              </a:spcAft>
            </a:pP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    </a:t>
            </a: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/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 zapůjčují speciální pomůcky</a:t>
            </a:r>
          </a:p>
          <a:p>
            <a:pPr>
              <a:spcAft>
                <a:spcPts val="300"/>
              </a:spcAft>
            </a:pP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    </a:t>
            </a: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 / 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poskytují 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poradenství</a:t>
            </a:r>
          </a:p>
          <a:p>
            <a:pPr>
              <a:spcAft>
                <a:spcPts val="300"/>
              </a:spcAft>
            </a:pP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     </a:t>
            </a: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/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 pořádají sportovní aktivity</a:t>
            </a:r>
            <a:endParaRPr lang="cs-CZ" sz="2000" dirty="0" smtClean="0">
              <a:latin typeface="Arial Narrow" panose="020B0606020202030204" pitchFamily="34" charset="0"/>
            </a:endParaRPr>
          </a:p>
          <a:p>
            <a:endParaRPr lang="cs-CZ" sz="1600" dirty="0" smtClean="0">
              <a:latin typeface="Arial Narrow" panose="020B0606020202030204" pitchFamily="34" charset="0"/>
            </a:endParaRPr>
          </a:p>
          <a:p>
            <a:r>
              <a:rPr lang="cs-CZ" sz="2000" dirty="0" smtClean="0">
                <a:latin typeface="Arial Narrow" panose="020B0606020202030204" pitchFamily="34" charset="0"/>
              </a:rPr>
              <a:t>Například:</a:t>
            </a:r>
            <a:endParaRPr lang="cs-CZ" sz="2000" dirty="0">
              <a:latin typeface="Arial Narrow" panose="020B0606020202030204" pitchFamily="34" charset="0"/>
            </a:endParaRPr>
          </a:p>
          <a:p>
            <a:r>
              <a:rPr lang="cs-CZ" sz="2000" i="1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   </a:t>
            </a:r>
            <a:r>
              <a:rPr lang="cs-CZ" sz="2000" b="1" i="1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Digitalizační střediska </a:t>
            </a:r>
            <a:r>
              <a:rPr lang="cs-CZ" sz="2000" i="1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(Centrum Carolina, Knihovna </a:t>
            </a:r>
            <a:r>
              <a:rPr lang="cs-CZ" sz="2000" i="1" dirty="0" err="1" smtClean="0">
                <a:solidFill>
                  <a:srgbClr val="D22D40"/>
                </a:solidFill>
                <a:latin typeface="Arial Narrow" panose="020B0606020202030204" pitchFamily="34" charset="0"/>
              </a:rPr>
              <a:t>PedF</a:t>
            </a:r>
            <a:r>
              <a:rPr lang="cs-CZ" sz="2000" i="1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, Knihovna ETF)</a:t>
            </a:r>
            <a:endParaRPr lang="cs-CZ" sz="2000" b="1" i="1" dirty="0" smtClean="0">
              <a:solidFill>
                <a:srgbClr val="D22D40"/>
              </a:solidFill>
              <a:latin typeface="Arial Narrow" panose="020B0606020202030204" pitchFamily="34" charset="0"/>
            </a:endParaRPr>
          </a:p>
          <a:p>
            <a:r>
              <a:rPr lang="cs-CZ" sz="2000" i="1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         </a:t>
            </a:r>
            <a:r>
              <a:rPr lang="cs-CZ" sz="2000" b="1" i="1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Ústav </a:t>
            </a:r>
            <a:r>
              <a:rPr lang="cs-CZ" sz="2000" b="1" i="1" dirty="0">
                <a:solidFill>
                  <a:srgbClr val="D22D40"/>
                </a:solidFill>
                <a:latin typeface="Arial Narrow" panose="020B0606020202030204" pitchFamily="34" charset="0"/>
              </a:rPr>
              <a:t>jazyků a komunikace neslyšících Filozofické fakulty UK </a:t>
            </a:r>
          </a:p>
          <a:p>
            <a:r>
              <a:rPr lang="cs-CZ" sz="2000" i="1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  </a:t>
            </a:r>
            <a:r>
              <a:rPr lang="cs-CZ" sz="2000" i="1" dirty="0" smtClean="0">
                <a:latin typeface="Arial Narrow" panose="020B0606020202030204" pitchFamily="34" charset="0"/>
              </a:rPr>
              <a:t>          </a:t>
            </a:r>
            <a:r>
              <a:rPr lang="cs-CZ" sz="2000" b="1" i="1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FTVS</a:t>
            </a:r>
            <a:r>
              <a:rPr lang="cs-CZ" sz="2000" i="1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 – sportovní aktivity pro studenty se speciálními potřebami</a:t>
            </a:r>
          </a:p>
        </p:txBody>
      </p:sp>
    </p:spTree>
    <p:extLst>
      <p:ext uri="{BB962C8B-B14F-4D97-AF65-F5344CB8AC3E}">
        <p14:creationId xmlns:p14="http://schemas.microsoft.com/office/powerpoint/2010/main" val="39193722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3564410" y="1891763"/>
            <a:ext cx="5475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POPIS</a:t>
            </a:r>
            <a:endParaRPr lang="cs-CZ" sz="6000" dirty="0">
              <a:solidFill>
                <a:schemeClr val="tx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622075" y="2725024"/>
            <a:ext cx="5019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D22D40"/>
                </a:solidFill>
                <a:latin typeface="Arial Black" panose="020B0A04020102020204" pitchFamily="34" charset="0"/>
              </a:rPr>
              <a:t>PODPŮRNÝCH SLUŽEB </a:t>
            </a:r>
            <a:endParaRPr lang="cs-CZ" sz="4000" dirty="0">
              <a:solidFill>
                <a:srgbClr val="D22D4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308319" y="6571584"/>
            <a:ext cx="3662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>
                <a:solidFill>
                  <a:schemeClr val="bg1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STUDENTI SE SPECIÁLNÍMI POTŘEBAMI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47112" y="6560620"/>
            <a:ext cx="4416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ORIENTAČNÍ TÝDEN 2020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24552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308319" y="6571584"/>
            <a:ext cx="3662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>
                <a:solidFill>
                  <a:schemeClr val="bg1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STUDENTI SE SPECIÁLNÍMI POTŘEBAMI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7112" y="6560620"/>
            <a:ext cx="4416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ORIENTAČNÍ TÝDEN 2020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82771" y="172109"/>
            <a:ext cx="914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______________________</a:t>
            </a:r>
            <a:r>
              <a:rPr lang="cs-CZ" sz="32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POPIS SLUŽEB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83741" y="1303100"/>
            <a:ext cx="5838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>
                <a:solidFill>
                  <a:srgbClr val="D22D40"/>
                </a:solidFill>
                <a:latin typeface="Arial Black" panose="020B0A04020102020204" pitchFamily="34" charset="0"/>
              </a:rPr>
              <a:t>ASISTENCE PŘI STUDIU poskytovaná studenty</a:t>
            </a:r>
            <a:endParaRPr lang="cs-CZ" sz="2200" dirty="0">
              <a:solidFill>
                <a:srgbClr val="D22D4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83740" y="2254159"/>
            <a:ext cx="8040129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/</a:t>
            </a:r>
            <a:r>
              <a:rPr lang="cs-CZ" sz="2400" dirty="0" smtClean="0">
                <a:latin typeface="Arial Narrow" panose="020B0606020202030204" pitchFamily="34" charset="0"/>
              </a:rPr>
              <a:t> založena na </a:t>
            </a:r>
            <a:r>
              <a:rPr lang="cs-CZ" sz="2400" dirty="0" err="1" smtClean="0">
                <a:latin typeface="Arial Narrow" panose="020B0606020202030204" pitchFamily="34" charset="0"/>
              </a:rPr>
              <a:t>mezistudentské</a:t>
            </a:r>
            <a:r>
              <a:rPr lang="cs-CZ" sz="2400" dirty="0" smtClean="0">
                <a:latin typeface="Arial Narrow" panose="020B0606020202030204" pitchFamily="34" charset="0"/>
              </a:rPr>
              <a:t> pomoci (asistenti = studenti UK)</a:t>
            </a:r>
          </a:p>
          <a:p>
            <a:pPr>
              <a:spcAft>
                <a:spcPts val="600"/>
              </a:spcAft>
            </a:pPr>
            <a:r>
              <a:rPr lang="cs-CZ" sz="24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/</a:t>
            </a:r>
            <a:r>
              <a:rPr lang="cs-CZ" sz="2400" dirty="0" smtClean="0">
                <a:latin typeface="Arial Narrow" panose="020B0606020202030204" pitchFamily="34" charset="0"/>
              </a:rPr>
              <a:t> činnosti: zápis z přednášky, asistence ve výuce, doprovody, pomoc při sebeobsluze apod.</a:t>
            </a:r>
          </a:p>
          <a:p>
            <a:pPr>
              <a:spcAft>
                <a:spcPts val="600"/>
              </a:spcAft>
            </a:pPr>
            <a:r>
              <a:rPr lang="cs-CZ" sz="24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/</a:t>
            </a:r>
            <a:r>
              <a:rPr lang="cs-CZ" sz="2400" dirty="0" smtClean="0">
                <a:latin typeface="Arial Narrow" panose="020B0606020202030204" pitchFamily="34" charset="0"/>
              </a:rPr>
              <a:t> asistenti odměňováni formou stipendia (čtvrtletně) nebo DPP</a:t>
            </a:r>
          </a:p>
          <a:p>
            <a:pPr>
              <a:spcAft>
                <a:spcPts val="600"/>
              </a:spcAft>
            </a:pPr>
            <a:r>
              <a:rPr lang="cs-CZ" sz="24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/</a:t>
            </a:r>
            <a:r>
              <a:rPr lang="cs-CZ" sz="2400" dirty="0" smtClean="0">
                <a:latin typeface="Arial Narrow" panose="020B0606020202030204" pitchFamily="34" charset="0"/>
              </a:rPr>
              <a:t> klient je studentem UK, asistent většinou také</a:t>
            </a:r>
          </a:p>
          <a:p>
            <a:pPr>
              <a:spcAft>
                <a:spcPts val="600"/>
              </a:spcAft>
            </a:pPr>
            <a:r>
              <a:rPr lang="cs-CZ" sz="2400" dirty="0">
                <a:solidFill>
                  <a:srgbClr val="D22D40"/>
                </a:solidFill>
                <a:latin typeface="Arial Narrow" panose="020B0606020202030204" pitchFamily="34" charset="0"/>
              </a:rPr>
              <a:t>/</a:t>
            </a:r>
            <a:r>
              <a:rPr lang="cs-CZ" sz="2400" dirty="0">
                <a:latin typeface="Arial Narrow" panose="020B0606020202030204" pitchFamily="34" charset="0"/>
              </a:rPr>
              <a:t> </a:t>
            </a:r>
            <a:r>
              <a:rPr lang="cs-CZ" sz="2400" dirty="0" smtClean="0">
                <a:latin typeface="Arial Narrow" panose="020B0606020202030204" pitchFamily="34" charset="0"/>
              </a:rPr>
              <a:t>koordinuje Centrum Carolina (V. Plechatá)</a:t>
            </a:r>
            <a:endParaRPr lang="cs-CZ" sz="2400" dirty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endParaRPr lang="cs-CZ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13620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308319" y="6571584"/>
            <a:ext cx="3662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>
                <a:solidFill>
                  <a:schemeClr val="bg1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STUDENTI SE SPECIÁLNÍMI POTŘEBAMI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7112" y="6560620"/>
            <a:ext cx="4416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ORIENTAČNÍ TÝDEN 2020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82771" y="172109"/>
            <a:ext cx="914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______________________</a:t>
            </a:r>
            <a:r>
              <a:rPr lang="cs-CZ" sz="32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POPIS SLUŽEB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83740" y="1148167"/>
            <a:ext cx="5838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>
                <a:solidFill>
                  <a:srgbClr val="D22D40"/>
                </a:solidFill>
                <a:latin typeface="Arial Black" panose="020B0A04020102020204" pitchFamily="34" charset="0"/>
              </a:rPr>
              <a:t>ASISTENCE PŘI STUDIU poskytovaná odborníky</a:t>
            </a:r>
            <a:endParaRPr lang="cs-CZ" sz="2200" dirty="0">
              <a:solidFill>
                <a:srgbClr val="D22D4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83740" y="2406727"/>
            <a:ext cx="8040129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/</a:t>
            </a:r>
            <a:r>
              <a:rPr lang="cs-CZ" sz="2400" dirty="0" smtClean="0">
                <a:latin typeface="Arial Narrow" panose="020B0606020202030204" pitchFamily="34" charset="0"/>
              </a:rPr>
              <a:t> poskytují odborníci z </a:t>
            </a:r>
            <a:r>
              <a:rPr lang="cs-CZ" sz="2400" dirty="0" err="1" smtClean="0">
                <a:latin typeface="Arial Narrow" panose="020B0606020202030204" pitchFamily="34" charset="0"/>
              </a:rPr>
              <a:t>PedF</a:t>
            </a:r>
            <a:r>
              <a:rPr lang="cs-CZ" sz="2400" dirty="0" smtClean="0">
                <a:latin typeface="Arial Narrow" panose="020B0606020202030204" pitchFamily="34" charset="0"/>
              </a:rPr>
              <a:t> a FF</a:t>
            </a:r>
          </a:p>
          <a:p>
            <a:pPr>
              <a:spcAft>
                <a:spcPts val="600"/>
              </a:spcAft>
            </a:pPr>
            <a:r>
              <a:rPr lang="cs-CZ" sz="24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/</a:t>
            </a:r>
            <a:r>
              <a:rPr lang="cs-CZ" sz="2400" dirty="0" smtClean="0">
                <a:latin typeface="Arial Narrow" panose="020B0606020202030204" pitchFamily="34" charset="0"/>
              </a:rPr>
              <a:t> koordinuje Centrum Carolina (V. Plechatá)</a:t>
            </a:r>
          </a:p>
          <a:p>
            <a:r>
              <a:rPr lang="cs-CZ" sz="24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/ </a:t>
            </a:r>
            <a:r>
              <a:rPr lang="cs-CZ" sz="2400" b="1" dirty="0" smtClean="0">
                <a:latin typeface="Arial Narrow" panose="020B0606020202030204" pitchFamily="34" charset="0"/>
              </a:rPr>
              <a:t>nácvik studijních strategií </a:t>
            </a:r>
            <a:r>
              <a:rPr lang="cs-CZ" sz="2400" dirty="0">
                <a:latin typeface="Arial Narrow" panose="020B0606020202030204" pitchFamily="34" charset="0"/>
              </a:rPr>
              <a:t>(nácvik strategií při práci s textem </a:t>
            </a:r>
            <a:r>
              <a:rPr lang="cs-CZ" sz="2400" dirty="0" smtClean="0">
                <a:latin typeface="Arial Narrow" panose="020B0606020202030204" pitchFamily="34" charset="0"/>
              </a:rPr>
              <a:t> -efektivita </a:t>
            </a:r>
            <a:r>
              <a:rPr lang="cs-CZ" sz="2400" dirty="0">
                <a:latin typeface="Arial Narrow" panose="020B0606020202030204" pitchFamily="34" charset="0"/>
              </a:rPr>
              <a:t>čtení, orientace v </a:t>
            </a:r>
            <a:r>
              <a:rPr lang="cs-CZ" sz="2400" dirty="0" smtClean="0">
                <a:latin typeface="Arial Narrow" panose="020B0606020202030204" pitchFamily="34" charset="0"/>
              </a:rPr>
              <a:t>dokumentech; práce </a:t>
            </a:r>
            <a:r>
              <a:rPr lang="cs-CZ" sz="2400" dirty="0">
                <a:latin typeface="Arial Narrow" panose="020B0606020202030204" pitchFamily="34" charset="0"/>
              </a:rPr>
              <a:t>s výpočetní technikou umožňující kontrolu správnosti textu, </a:t>
            </a:r>
            <a:r>
              <a:rPr lang="cs-CZ" sz="2400" dirty="0" smtClean="0">
                <a:latin typeface="Arial Narrow" panose="020B0606020202030204" pitchFamily="34" charset="0"/>
              </a:rPr>
              <a:t>efektivní </a:t>
            </a:r>
            <a:r>
              <a:rPr lang="cs-CZ" sz="2400" dirty="0">
                <a:latin typeface="Arial Narrow" panose="020B0606020202030204" pitchFamily="34" charset="0"/>
              </a:rPr>
              <a:t>využití času pro studium, rozvržení studijních povinností a zvládání sociálních dovedností apod</a:t>
            </a:r>
            <a:r>
              <a:rPr lang="cs-CZ" sz="2400" dirty="0" smtClean="0">
                <a:latin typeface="Arial Narrow" panose="020B0606020202030204" pitchFamily="34" charset="0"/>
              </a:rPr>
              <a:t>.)</a:t>
            </a:r>
            <a:r>
              <a:rPr lang="cs-CZ" sz="2400" dirty="0"/>
              <a:t> </a:t>
            </a:r>
            <a:endParaRPr lang="cs-CZ" sz="2400" dirty="0" smtClean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400" dirty="0">
                <a:solidFill>
                  <a:srgbClr val="D22D40"/>
                </a:solidFill>
                <a:latin typeface="Arial Narrow" panose="020B0606020202030204" pitchFamily="34" charset="0"/>
              </a:rPr>
              <a:t>/ </a:t>
            </a:r>
            <a:r>
              <a:rPr lang="cs-CZ" sz="2400" dirty="0" smtClean="0">
                <a:latin typeface="Arial Narrow" panose="020B0606020202030204" pitchFamily="34" charset="0"/>
              </a:rPr>
              <a:t>podpora při psaní akademických textů</a:t>
            </a:r>
            <a:endParaRPr lang="cs-CZ" sz="2400" dirty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endParaRPr lang="cs-CZ" sz="24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74798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82772" y="172109"/>
            <a:ext cx="8649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____________________________</a:t>
            </a:r>
            <a:r>
              <a:rPr lang="cs-CZ" sz="4000" dirty="0" smtClean="0">
                <a:latin typeface="Arial Black" panose="020B0A04020102020204" pitchFamily="34" charset="0"/>
              </a:rPr>
              <a:t>OBSAH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82772" y="1523999"/>
            <a:ext cx="7891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2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1/</a:t>
            </a:r>
            <a:r>
              <a:rPr lang="cs-CZ" sz="3200" dirty="0" smtClean="0">
                <a:solidFill>
                  <a:srgbClr val="D22D40"/>
                </a:solidFill>
                <a:latin typeface="Arial Black" panose="020B0A04020102020204" pitchFamily="34" charset="0"/>
              </a:rPr>
              <a:t>PODMÍNKY VYUŽÍVÁNÍ SLUŽEB</a:t>
            </a:r>
          </a:p>
          <a:p>
            <a:pPr>
              <a:lnSpc>
                <a:spcPct val="150000"/>
              </a:lnSpc>
            </a:pPr>
            <a:r>
              <a:rPr lang="cs-CZ" sz="32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2/</a:t>
            </a:r>
            <a:r>
              <a:rPr lang="cs-CZ" sz="3200" dirty="0" smtClean="0">
                <a:solidFill>
                  <a:srgbClr val="D22D40"/>
                </a:solidFill>
                <a:latin typeface="Arial Black" panose="020B0A04020102020204" pitchFamily="34" charset="0"/>
              </a:rPr>
              <a:t>SYSTÉM PODPŮRNÝCH SLUŽEB</a:t>
            </a:r>
          </a:p>
          <a:p>
            <a:pPr>
              <a:lnSpc>
                <a:spcPct val="150000"/>
              </a:lnSpc>
            </a:pPr>
            <a:r>
              <a:rPr lang="cs-CZ" sz="32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3/</a:t>
            </a:r>
            <a:r>
              <a:rPr lang="cs-CZ" sz="3200" dirty="0" smtClean="0">
                <a:solidFill>
                  <a:srgbClr val="D22D40"/>
                </a:solidFill>
                <a:latin typeface="Arial Black" panose="020B0A04020102020204" pitchFamily="34" charset="0"/>
              </a:rPr>
              <a:t>POPIS SLUŽEB</a:t>
            </a:r>
          </a:p>
          <a:p>
            <a:pPr marL="514350" indent="-514350">
              <a:buAutoNum type="arabicPeriod"/>
            </a:pPr>
            <a:endParaRPr lang="cs-CZ" sz="3200" dirty="0">
              <a:latin typeface="Arial Black" panose="020B0A04020102020204" pitchFamily="34" charset="0"/>
            </a:endParaRPr>
          </a:p>
          <a:p>
            <a:pPr marL="514350" indent="-514350">
              <a:buAutoNum type="arabicPeriod"/>
            </a:pPr>
            <a:endParaRPr lang="cs-CZ" sz="3200" dirty="0" smtClean="0">
              <a:latin typeface="Arial Black" panose="020B0A04020102020204" pitchFamily="34" charset="0"/>
            </a:endParaRPr>
          </a:p>
          <a:p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08319" y="6571584"/>
            <a:ext cx="3662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>
                <a:solidFill>
                  <a:schemeClr val="bg1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STUDENTI SE SPECIÁLNÍMI POTŘEBAMI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47112" y="6560620"/>
            <a:ext cx="4416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ORIENTAČNÍ TÝDEN 2020</a:t>
            </a:r>
          </a:p>
          <a:p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03913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308319" y="6571584"/>
            <a:ext cx="3662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>
                <a:solidFill>
                  <a:schemeClr val="bg1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STUDENTI SE SPECIÁLNÍMI POTŘEBAMI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7112" y="6560620"/>
            <a:ext cx="4416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ORIENTAČNÍ TÝDEN 2020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82771" y="172109"/>
            <a:ext cx="914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______________________</a:t>
            </a:r>
            <a:r>
              <a:rPr lang="cs-CZ" sz="32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POPIS SLUŽEB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93783" y="818441"/>
            <a:ext cx="59785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>
                <a:solidFill>
                  <a:srgbClr val="D22D40"/>
                </a:solidFill>
                <a:latin typeface="Arial Black" panose="020B0A04020102020204" pitchFamily="34" charset="0"/>
              </a:rPr>
              <a:t>DIGITALIZACE STUDIJNÍCH TEXTŮ</a:t>
            </a:r>
            <a:endParaRPr lang="cs-CZ" sz="2200" dirty="0">
              <a:solidFill>
                <a:srgbClr val="D22D4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83741" y="1249328"/>
            <a:ext cx="782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/</a:t>
            </a:r>
            <a:r>
              <a:rPr lang="cs-CZ" sz="2000" dirty="0" smtClean="0">
                <a:latin typeface="Arial Narrow" panose="020B0606020202030204" pitchFamily="34" charset="0"/>
              </a:rPr>
              <a:t> 3 pracoviště: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821460" y="1249330"/>
            <a:ext cx="5336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cap="all" dirty="0">
                <a:solidFill>
                  <a:srgbClr val="D22D40"/>
                </a:solidFill>
                <a:latin typeface="Arial Narrow" panose="020B0606020202030204" pitchFamily="34" charset="0"/>
              </a:rPr>
              <a:t>Digitalizační středisko Centra Carolina</a:t>
            </a:r>
          </a:p>
          <a:p>
            <a:r>
              <a:rPr lang="cs-CZ" dirty="0">
                <a:latin typeface="Arial Narrow" panose="020B0606020202030204" pitchFamily="34" charset="0"/>
              </a:rPr>
              <a:t>hlavní pracoviště</a:t>
            </a:r>
          </a:p>
          <a:p>
            <a:r>
              <a:rPr lang="cs-CZ" cap="all" dirty="0">
                <a:latin typeface="Arial Narrow" panose="020B0606020202030204" pitchFamily="34" charset="0"/>
              </a:rPr>
              <a:t>KONTAKT:</a:t>
            </a:r>
            <a:r>
              <a:rPr lang="cs-CZ" cap="all" dirty="0">
                <a:solidFill>
                  <a:srgbClr val="D22D40"/>
                </a:solidFill>
                <a:latin typeface="Arial Narrow" panose="020B0606020202030204" pitchFamily="34" charset="0"/>
              </a:rPr>
              <a:t> </a:t>
            </a:r>
            <a:r>
              <a:rPr lang="cs-CZ" dirty="0">
                <a:hlinkClick r:id="rId2"/>
              </a:rPr>
              <a:t>digitalizace@ruk.cuni.cz</a:t>
            </a:r>
            <a:endParaRPr lang="cs-CZ" dirty="0"/>
          </a:p>
          <a:p>
            <a:r>
              <a:rPr lang="cs-CZ" cap="all" dirty="0">
                <a:latin typeface="Arial Narrow" panose="020B0606020202030204" pitchFamily="34" charset="0"/>
              </a:rPr>
              <a:t>Adresa:</a:t>
            </a:r>
            <a:r>
              <a:rPr lang="cs-CZ" cap="all" dirty="0">
                <a:solidFill>
                  <a:srgbClr val="D22D40"/>
                </a:solidFill>
                <a:latin typeface="Arial Narrow" panose="020B0606020202030204" pitchFamily="34" charset="0"/>
              </a:rPr>
              <a:t> </a:t>
            </a:r>
            <a:r>
              <a:rPr lang="cs-CZ" dirty="0">
                <a:latin typeface="Arial Narrow" panose="020B0606020202030204" pitchFamily="34" charset="0"/>
              </a:rPr>
              <a:t>Celetná 20, Praha 1</a:t>
            </a:r>
            <a:endParaRPr lang="cs-CZ" cap="all" dirty="0">
              <a:solidFill>
                <a:srgbClr val="D22D40"/>
              </a:solidFill>
              <a:latin typeface="Arial Narrow" panose="020B0606020202030204" pitchFamily="34" charset="0"/>
            </a:endParaRPr>
          </a:p>
          <a:p>
            <a:endParaRPr lang="cs-CZ" b="1" cap="all" dirty="0">
              <a:solidFill>
                <a:srgbClr val="D22D40"/>
              </a:solidFill>
              <a:latin typeface="Arial Narrow" panose="020B0606020202030204" pitchFamily="34" charset="0"/>
            </a:endParaRPr>
          </a:p>
          <a:p>
            <a:r>
              <a:rPr lang="cs-CZ" b="1" cap="all" dirty="0">
                <a:solidFill>
                  <a:srgbClr val="D22D40"/>
                </a:solidFill>
                <a:latin typeface="Arial Narrow" panose="020B0606020202030204" pitchFamily="34" charset="0"/>
              </a:rPr>
              <a:t>Knihovna pedagogické fakulty</a:t>
            </a:r>
          </a:p>
          <a:p>
            <a:r>
              <a:rPr lang="cs-CZ" dirty="0">
                <a:latin typeface="Arial Narrow" panose="020B0606020202030204" pitchFamily="34" charset="0"/>
              </a:rPr>
              <a:t>pro studenty </a:t>
            </a:r>
            <a:r>
              <a:rPr lang="cs-CZ" dirty="0" err="1">
                <a:latin typeface="Arial Narrow" panose="020B0606020202030204" pitchFamily="34" charset="0"/>
              </a:rPr>
              <a:t>PedF</a:t>
            </a:r>
            <a:endParaRPr lang="cs-CZ" dirty="0">
              <a:latin typeface="Arial Narrow" panose="020B0606020202030204" pitchFamily="34" charset="0"/>
            </a:endParaRPr>
          </a:p>
          <a:p>
            <a:endParaRPr lang="cs-CZ" cap="all" dirty="0">
              <a:latin typeface="Arial Narrow" panose="020B0606020202030204" pitchFamily="34" charset="0"/>
            </a:endParaRPr>
          </a:p>
          <a:p>
            <a:r>
              <a:rPr lang="cs-CZ" b="1" cap="all" dirty="0">
                <a:solidFill>
                  <a:srgbClr val="D22D40"/>
                </a:solidFill>
                <a:latin typeface="Arial Narrow" panose="020B0606020202030204" pitchFamily="34" charset="0"/>
              </a:rPr>
              <a:t>Knihovna evangelické teologické fakulty</a:t>
            </a:r>
          </a:p>
          <a:p>
            <a:r>
              <a:rPr lang="cs-CZ" dirty="0">
                <a:latin typeface="Arial Narrow" panose="020B0606020202030204" pitchFamily="34" charset="0"/>
              </a:rPr>
              <a:t>pro studenty teologických fakult</a:t>
            </a:r>
          </a:p>
          <a:p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83741" y="4098127"/>
            <a:ext cx="788549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POSKYTOVANÉ SLUŽBY</a:t>
            </a:r>
          </a:p>
          <a:p>
            <a:pPr>
              <a:spcAft>
                <a:spcPts val="600"/>
              </a:spcAft>
            </a:pPr>
            <a:r>
              <a:rPr lang="cs-CZ" sz="2000" dirty="0" smtClean="0">
                <a:latin typeface="Arial Narrow" panose="020B0606020202030204" pitchFamily="34" charset="0"/>
              </a:rPr>
              <a:t>     </a:t>
            </a: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/</a:t>
            </a:r>
            <a:r>
              <a:rPr lang="cs-CZ" sz="2000" dirty="0" smtClean="0">
                <a:latin typeface="Arial Narrow" panose="020B0606020202030204" pitchFamily="34" charset="0"/>
              </a:rPr>
              <a:t> digitalizace </a:t>
            </a:r>
            <a:r>
              <a:rPr lang="cs-CZ" sz="2000" dirty="0">
                <a:latin typeface="Arial Narrow" panose="020B0606020202030204" pitchFamily="34" charset="0"/>
              </a:rPr>
              <a:t>studijních materiálů - převod tištěného </a:t>
            </a:r>
            <a:r>
              <a:rPr lang="cs-CZ" sz="2000" dirty="0" smtClean="0">
                <a:latin typeface="Arial Narrow" panose="020B0606020202030204" pitchFamily="34" charset="0"/>
              </a:rPr>
              <a:t>do </a:t>
            </a:r>
            <a:r>
              <a:rPr lang="cs-CZ" sz="2000" dirty="0">
                <a:latin typeface="Arial Narrow" panose="020B0606020202030204" pitchFamily="34" charset="0"/>
              </a:rPr>
              <a:t>elektronické </a:t>
            </a:r>
            <a:r>
              <a:rPr lang="cs-CZ" sz="2000" dirty="0" smtClean="0">
                <a:latin typeface="Arial Narrow" panose="020B0606020202030204" pitchFamily="34" charset="0"/>
              </a:rPr>
              <a:t>podoby 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 Narrow" panose="020B0606020202030204" pitchFamily="34" charset="0"/>
              </a:rPr>
              <a:t> </a:t>
            </a:r>
            <a:r>
              <a:rPr lang="cs-CZ" sz="2000" dirty="0" smtClean="0">
                <a:latin typeface="Arial Narrow" panose="020B0606020202030204" pitchFamily="34" charset="0"/>
              </a:rPr>
              <a:t>    </a:t>
            </a: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/</a:t>
            </a:r>
            <a:r>
              <a:rPr lang="cs-CZ" sz="2000" dirty="0" smtClean="0">
                <a:latin typeface="Arial Narrow" panose="020B0606020202030204" pitchFamily="34" charset="0"/>
              </a:rPr>
              <a:t> Braillský </a:t>
            </a:r>
            <a:r>
              <a:rPr lang="cs-CZ" sz="2000" dirty="0">
                <a:latin typeface="Arial Narrow" panose="020B0606020202030204" pitchFamily="34" charset="0"/>
              </a:rPr>
              <a:t>tisk studijních zdrojů (pouze ve středisku </a:t>
            </a:r>
            <a:r>
              <a:rPr lang="cs-CZ" sz="2000" dirty="0" smtClean="0">
                <a:latin typeface="Arial Narrow" panose="020B0606020202030204" pitchFamily="34" charset="0"/>
              </a:rPr>
              <a:t>Centra Carolina</a:t>
            </a:r>
            <a:r>
              <a:rPr lang="cs-CZ" sz="2000" dirty="0">
                <a:latin typeface="Arial Narrow" panose="020B060602020203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cs-CZ" sz="2000" dirty="0" smtClean="0">
                <a:latin typeface="Arial Narrow" panose="020B0606020202030204" pitchFamily="34" charset="0"/>
              </a:rPr>
              <a:t>     </a:t>
            </a: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/</a:t>
            </a:r>
            <a:r>
              <a:rPr lang="cs-CZ" sz="2000" dirty="0" smtClean="0"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latin typeface="Arial Narrow" panose="020B0606020202030204" pitchFamily="34" charset="0"/>
              </a:rPr>
              <a:t>černotisk</a:t>
            </a:r>
            <a:r>
              <a:rPr lang="cs-CZ" sz="2000" dirty="0" smtClean="0">
                <a:latin typeface="Arial Narrow" panose="020B0606020202030204" pitchFamily="34" charset="0"/>
              </a:rPr>
              <a:t> </a:t>
            </a:r>
            <a:r>
              <a:rPr lang="cs-CZ" sz="2000" dirty="0">
                <a:latin typeface="Arial Narrow" panose="020B0606020202030204" pitchFamily="34" charset="0"/>
              </a:rPr>
              <a:t>a vazba materiálů</a:t>
            </a:r>
          </a:p>
          <a:p>
            <a:pPr>
              <a:spcAft>
                <a:spcPts val="600"/>
              </a:spcAft>
            </a:pPr>
            <a:r>
              <a:rPr lang="cs-CZ" sz="2000" dirty="0" smtClean="0">
                <a:latin typeface="Arial Narrow" panose="020B0606020202030204" pitchFamily="34" charset="0"/>
              </a:rPr>
              <a:t>    </a:t>
            </a: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 / </a:t>
            </a:r>
            <a:r>
              <a:rPr lang="cs-CZ" sz="2000" dirty="0" smtClean="0">
                <a:latin typeface="Arial Narrow" panose="020B0606020202030204" pitchFamily="34" charset="0"/>
              </a:rPr>
              <a:t>studovna  </a:t>
            </a:r>
            <a:r>
              <a:rPr lang="cs-CZ" sz="2000" dirty="0">
                <a:latin typeface="Arial Narrow" panose="020B0606020202030204" pitchFamily="34" charset="0"/>
              </a:rPr>
              <a:t>- PC se speciálním softwarem (</a:t>
            </a:r>
            <a:r>
              <a:rPr lang="cs-CZ" sz="2000" dirty="0" err="1">
                <a:latin typeface="Arial Narrow" panose="020B0606020202030204" pitchFamily="34" charset="0"/>
              </a:rPr>
              <a:t>ZoomText</a:t>
            </a:r>
            <a:r>
              <a:rPr lang="cs-CZ" sz="2000" dirty="0">
                <a:latin typeface="Arial Narrow" panose="020B0606020202030204" pitchFamily="34" charset="0"/>
              </a:rPr>
              <a:t>, </a:t>
            </a:r>
            <a:r>
              <a:rPr lang="cs-CZ" sz="2000" dirty="0" err="1">
                <a:latin typeface="Arial Narrow" panose="020B0606020202030204" pitchFamily="34" charset="0"/>
              </a:rPr>
              <a:t>Magic</a:t>
            </a:r>
            <a:r>
              <a:rPr lang="cs-CZ" sz="2000" dirty="0">
                <a:latin typeface="Arial Narrow" panose="020B0606020202030204" pitchFamily="34" charset="0"/>
              </a:rPr>
              <a:t>, JAWS</a:t>
            </a:r>
            <a:r>
              <a:rPr lang="cs-CZ" sz="2000" dirty="0" smtClean="0">
                <a:latin typeface="Arial Narrow" panose="020B060602020203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cs-CZ" sz="2000" dirty="0" smtClean="0">
                <a:latin typeface="Arial Narrow" panose="020B0606020202030204" pitchFamily="34" charset="0"/>
              </a:rPr>
              <a:t>     </a:t>
            </a:r>
            <a:r>
              <a:rPr lang="cs-CZ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/</a:t>
            </a:r>
            <a:r>
              <a:rPr lang="cs-CZ" sz="2000" dirty="0" smtClean="0">
                <a:latin typeface="Arial Narrow" panose="020B0606020202030204" pitchFamily="34" charset="0"/>
              </a:rPr>
              <a:t> </a:t>
            </a:r>
            <a:r>
              <a:rPr lang="cs-CZ" sz="2000" b="1" dirty="0" smtClean="0">
                <a:latin typeface="Arial Narrow" panose="020B0606020202030204" pitchFamily="34" charset="0"/>
              </a:rPr>
              <a:t>tisk zdarma </a:t>
            </a:r>
            <a:r>
              <a:rPr lang="cs-CZ" sz="2000" dirty="0" smtClean="0">
                <a:latin typeface="Arial Narrow" panose="020B0606020202030204" pitchFamily="34" charset="0"/>
              </a:rPr>
              <a:t>pro všechny studenty se SP</a:t>
            </a:r>
            <a:endParaRPr lang="cs-CZ" sz="2000" dirty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endParaRPr lang="cs-CZ" sz="20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701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308319" y="6571584"/>
            <a:ext cx="3662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>
                <a:solidFill>
                  <a:schemeClr val="bg1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STUDENTI SE SPECIÁLNÍMI POTŘEBAMI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3239" y="6560620"/>
            <a:ext cx="4416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ORIENTAČNÍ TÝDEN 2020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82771" y="172109"/>
            <a:ext cx="914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______________________</a:t>
            </a:r>
            <a:r>
              <a:rPr lang="cs-CZ" sz="32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POPIS SLUŽEB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93784" y="1148167"/>
            <a:ext cx="582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>
                <a:solidFill>
                  <a:srgbClr val="D22D40"/>
                </a:solidFill>
                <a:latin typeface="Arial Black" panose="020B0A04020102020204" pitchFamily="34" charset="0"/>
              </a:rPr>
              <a:t>NÁCVIK PROSTOROVÉ ORIENTACE</a:t>
            </a:r>
            <a:endParaRPr lang="cs-CZ" sz="2200" dirty="0">
              <a:solidFill>
                <a:srgbClr val="D22D4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83740" y="1729620"/>
            <a:ext cx="80401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/ 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pro studenty se zrakovým a tělesným postižením</a:t>
            </a:r>
          </a:p>
          <a:p>
            <a:pPr>
              <a:spcAft>
                <a:spcPts val="600"/>
              </a:spcAft>
            </a:pP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/ 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nácvik pohybu v prostorách, 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kde se studenti 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pravidelně 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pohybují </a:t>
            </a:r>
            <a:endParaRPr lang="cs-CZ" sz="2000" dirty="0" smtClean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000" dirty="0">
                <a:solidFill>
                  <a:srgbClr val="D22D40"/>
                </a:solidFill>
                <a:latin typeface="Arial Narrow" panose="020B0606020202030204" pitchFamily="34" charset="0"/>
              </a:rPr>
              <a:t>/</a:t>
            </a:r>
            <a:r>
              <a:rPr lang="cs-CZ" sz="2000" dirty="0">
                <a:latin typeface="Arial Narrow" panose="020B0606020202030204" pitchFamily="34" charset="0"/>
              </a:rPr>
              <a:t> koordinuje Centrum Carolina </a:t>
            </a:r>
            <a:r>
              <a:rPr lang="cs-CZ" sz="2000" dirty="0" smtClean="0">
                <a:latin typeface="Arial Narrow" panose="020B0606020202030204" pitchFamily="34" charset="0"/>
              </a:rPr>
              <a:t>(Lenka Dobešová)</a:t>
            </a:r>
            <a:endParaRPr lang="cs-CZ" sz="2000" dirty="0" smtClean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/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 službu provádějí externí instruktoři</a:t>
            </a:r>
          </a:p>
          <a:p>
            <a:pPr>
              <a:spcAft>
                <a:spcPts val="600"/>
              </a:spcAft>
            </a:pP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/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více informací na https://centrumcarolina.cuni.cz/CC-48.html </a:t>
            </a:r>
          </a:p>
        </p:txBody>
      </p:sp>
    </p:spTree>
    <p:extLst>
      <p:ext uri="{BB962C8B-B14F-4D97-AF65-F5344CB8AC3E}">
        <p14:creationId xmlns:p14="http://schemas.microsoft.com/office/powerpoint/2010/main" val="143470306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308319" y="6571584"/>
            <a:ext cx="3662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>
                <a:solidFill>
                  <a:schemeClr val="bg1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STUDENTI SE SPECIÁLNÍMI POTŘEBAMI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7112" y="6560620"/>
            <a:ext cx="4416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ORIENTAČNÍ TÝDEN 2020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82771" y="172109"/>
            <a:ext cx="914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______________________</a:t>
            </a:r>
            <a:r>
              <a:rPr lang="cs-CZ" sz="32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POPIS SLUŽEB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93784" y="959921"/>
            <a:ext cx="7788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>
                <a:solidFill>
                  <a:srgbClr val="D22D40"/>
                </a:solidFill>
                <a:latin typeface="Arial Black" panose="020B0A04020102020204" pitchFamily="34" charset="0"/>
              </a:rPr>
              <a:t>TLUMOČNICKÉ, PŘEPISOVATELSKÉ A ZAPISOVATELSKÉ SLUŽBY</a:t>
            </a:r>
            <a:endParaRPr lang="cs-CZ" sz="2200" dirty="0">
              <a:solidFill>
                <a:srgbClr val="D22D4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98259" y="5222094"/>
            <a:ext cx="775746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/ 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možné </a:t>
            </a:r>
            <a:r>
              <a:rPr lang="cs-CZ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zajistit na výuku, konzultace a další aktivity spojené se studiem na 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UK</a:t>
            </a:r>
            <a:endParaRPr lang="cs-CZ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/ </a:t>
            </a:r>
            <a:r>
              <a:rPr lang="cs-CZ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zajišťuje kontaktní osoba nebo jiný pověřený pracovník fakulty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://ujkn.ff.cuni.cz/cs/sluzby/</a:t>
            </a:r>
            <a:endParaRPr lang="cs-CZ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93783" y="1917609"/>
            <a:ext cx="7579954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cap="all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tlumočení</a:t>
            </a:r>
          </a:p>
          <a:p>
            <a:r>
              <a:rPr lang="cs-CZ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     /</a:t>
            </a:r>
            <a:r>
              <a:rPr lang="cs-CZ" dirty="0" smtClean="0">
                <a:latin typeface="Arial Narrow" panose="020B0606020202030204" pitchFamily="34" charset="0"/>
              </a:rPr>
              <a:t> z a do českého znakového jazyka</a:t>
            </a:r>
          </a:p>
          <a:p>
            <a:r>
              <a:rPr lang="cs-CZ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     /</a:t>
            </a:r>
            <a:r>
              <a:rPr lang="cs-CZ" dirty="0" smtClean="0">
                <a:latin typeface="Arial Narrow" panose="020B0606020202030204" pitchFamily="34" charset="0"/>
              </a:rPr>
              <a:t> poskytováno profesionálními tlumočníky</a:t>
            </a:r>
          </a:p>
          <a:p>
            <a:pPr>
              <a:spcAft>
                <a:spcPts val="300"/>
              </a:spcAft>
            </a:pPr>
            <a:endParaRPr lang="cs-CZ" sz="1100" cap="all" dirty="0" smtClean="0">
              <a:latin typeface="Arial Narrow" panose="020B0606020202030204" pitchFamily="34" charset="0"/>
            </a:endParaRPr>
          </a:p>
          <a:p>
            <a:pPr>
              <a:spcAft>
                <a:spcPts val="300"/>
              </a:spcAft>
            </a:pPr>
            <a:r>
              <a:rPr lang="cs-CZ" cap="all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přepis</a:t>
            </a:r>
          </a:p>
          <a:p>
            <a:r>
              <a:rPr lang="cs-CZ" dirty="0" smtClean="0">
                <a:latin typeface="Arial Narrow" panose="020B0606020202030204" pitchFamily="34" charset="0"/>
              </a:rPr>
              <a:t>     </a:t>
            </a:r>
            <a:r>
              <a:rPr lang="cs-CZ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/</a:t>
            </a:r>
            <a:r>
              <a:rPr lang="cs-CZ" dirty="0" smtClean="0">
                <a:latin typeface="Arial Narrow" panose="020B0606020202030204" pitchFamily="34" charset="0"/>
              </a:rPr>
              <a:t> tzv. simultánní přepis = doslovný přepis mluvené řeči v reálném čase</a:t>
            </a:r>
          </a:p>
          <a:p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smtClean="0">
                <a:latin typeface="Arial Narrow" panose="020B0606020202030204" pitchFamily="34" charset="0"/>
              </a:rPr>
              <a:t>   </a:t>
            </a:r>
            <a:r>
              <a:rPr lang="cs-CZ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 / </a:t>
            </a:r>
            <a:r>
              <a:rPr lang="cs-CZ" dirty="0" smtClean="0">
                <a:latin typeface="Arial Narrow" panose="020B0606020202030204" pitchFamily="34" charset="0"/>
              </a:rPr>
              <a:t>poskytováno profesionálními přepisovateli</a:t>
            </a:r>
          </a:p>
          <a:p>
            <a:pPr>
              <a:spcAft>
                <a:spcPts val="300"/>
              </a:spcAft>
            </a:pPr>
            <a:endParaRPr lang="cs-CZ" sz="1100" cap="all" dirty="0" smtClean="0">
              <a:latin typeface="Arial Narrow" panose="020B0606020202030204" pitchFamily="34" charset="0"/>
            </a:endParaRPr>
          </a:p>
          <a:p>
            <a:pPr>
              <a:spcAft>
                <a:spcPts val="300"/>
              </a:spcAft>
            </a:pPr>
            <a:r>
              <a:rPr lang="cs-CZ" cap="all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zápis</a:t>
            </a:r>
            <a:endParaRPr lang="cs-CZ" cap="all" dirty="0">
              <a:solidFill>
                <a:srgbClr val="D22D40"/>
              </a:solidFill>
              <a:latin typeface="Arial Narrow" panose="020B0606020202030204" pitchFamily="34" charset="0"/>
            </a:endParaRPr>
          </a:p>
          <a:p>
            <a:r>
              <a:rPr lang="cs-CZ" dirty="0" smtClean="0">
                <a:latin typeface="Arial Narrow" panose="020B0606020202030204" pitchFamily="34" charset="0"/>
              </a:rPr>
              <a:t>    </a:t>
            </a:r>
            <a:r>
              <a:rPr lang="cs-CZ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 / </a:t>
            </a:r>
            <a:r>
              <a:rPr lang="cs-CZ" dirty="0" smtClean="0">
                <a:latin typeface="Arial Narrow" panose="020B0606020202030204" pitchFamily="34" charset="0"/>
              </a:rPr>
              <a:t>pořizování poznámek v průběhu výuky</a:t>
            </a:r>
          </a:p>
          <a:p>
            <a:r>
              <a:rPr lang="cs-CZ" dirty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cs-CZ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   / </a:t>
            </a:r>
            <a:r>
              <a:rPr lang="cs-CZ" dirty="0" smtClean="0">
                <a:latin typeface="Arial Narrow" panose="020B0606020202030204" pitchFamily="34" charset="0"/>
              </a:rPr>
              <a:t>poskytováno zaučenými studenty v rámci asistence při studiu</a:t>
            </a:r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94205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308319" y="6571584"/>
            <a:ext cx="3662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>
                <a:solidFill>
                  <a:schemeClr val="bg1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STUDENTI SE SPECIÁLNÍMI POTŘEBAMI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7112" y="6560620"/>
            <a:ext cx="4416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ORIENTAČNÍ TÝDEN 2020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82771" y="172109"/>
            <a:ext cx="914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______________________</a:t>
            </a:r>
            <a:r>
              <a:rPr lang="cs-CZ" sz="32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POPIS SLUŽEB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93784" y="1148167"/>
            <a:ext cx="54287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>
                <a:solidFill>
                  <a:srgbClr val="D22D40"/>
                </a:solidFill>
                <a:latin typeface="Arial Black" panose="020B0A04020102020204" pitchFamily="34" charset="0"/>
              </a:rPr>
              <a:t>ZAPŮJČENÍ POMŮCEK</a:t>
            </a:r>
            <a:endParaRPr lang="cs-CZ" sz="2200" dirty="0">
              <a:solidFill>
                <a:srgbClr val="D22D4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83740" y="1729620"/>
            <a:ext cx="804012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>
                <a:solidFill>
                  <a:srgbClr val="D22D40"/>
                </a:solidFill>
                <a:latin typeface="Arial Narrow" panose="020B0606020202030204" pitchFamily="34" charset="0"/>
              </a:rPr>
              <a:t>/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služba poskytována Centrem Carolina</a:t>
            </a:r>
          </a:p>
          <a:p>
            <a:pPr>
              <a:spcAft>
                <a:spcPts val="600"/>
              </a:spcAft>
            </a:pP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/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 notebooky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, tablety, diktafony, čtečky, kapesní lupa, speciální klávesnice a myš k 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PC, 	program </a:t>
            </a:r>
            <a:r>
              <a:rPr lang="cs-CZ" sz="2000" dirty="0" err="1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Claroread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…</a:t>
            </a:r>
            <a:endParaRPr lang="cs-CZ" sz="2000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/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 základní 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výpůjční doba je šest 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měsíců (s 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možností 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prodloužení)</a:t>
            </a:r>
          </a:p>
          <a:p>
            <a:pPr>
              <a:spcAft>
                <a:spcPts val="600"/>
              </a:spcAft>
            </a:pP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/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více informací na 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hlinkClick r:id="rId2"/>
              </a:rPr>
              <a:t>https://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hlinkClick r:id="rId2"/>
              </a:rPr>
              <a:t>centrumcarolina.cuni.cz/CC-44.html</a:t>
            </a:r>
            <a:endParaRPr lang="cs-CZ" sz="2000" dirty="0" smtClean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/ 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pomůcky 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je možné zajistit také na domovské fakultě studenta (po domluvě s KO)</a:t>
            </a:r>
            <a:endParaRPr lang="cs-CZ" sz="2000" dirty="0"/>
          </a:p>
          <a:p>
            <a:pPr>
              <a:spcAft>
                <a:spcPts val="600"/>
              </a:spcAft>
            </a:pPr>
            <a:endParaRPr lang="cs-CZ" sz="2000" dirty="0" smtClean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endParaRPr lang="cs-CZ" sz="2000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9598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308319" y="6571584"/>
            <a:ext cx="3662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>
                <a:solidFill>
                  <a:schemeClr val="bg1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STUDENTI SE SPECIÁLNÍMI POTŘEBAMI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7112" y="6560620"/>
            <a:ext cx="4416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ORIENTAČNÍ TÝDEN 2020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82771" y="172109"/>
            <a:ext cx="914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______________________</a:t>
            </a:r>
            <a:r>
              <a:rPr lang="cs-CZ" sz="32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POPIS SLUŽEB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93784" y="1148167"/>
            <a:ext cx="78773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>
                <a:solidFill>
                  <a:srgbClr val="D22D40"/>
                </a:solidFill>
                <a:latin typeface="Arial Black" panose="020B0A04020102020204" pitchFamily="34" charset="0"/>
              </a:rPr>
              <a:t>PORADENSKÉ SLUŽBY</a:t>
            </a:r>
            <a:endParaRPr lang="cs-CZ" sz="2200" dirty="0">
              <a:solidFill>
                <a:srgbClr val="D22D4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10053" y="1579054"/>
            <a:ext cx="77682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/ </a:t>
            </a:r>
            <a:r>
              <a:rPr lang="cs-CZ" sz="2000" dirty="0" smtClean="0">
                <a:latin typeface="Arial Narrow" panose="020B0606020202030204" pitchFamily="34" charset="0"/>
              </a:rPr>
              <a:t>seznam poraden k dispozici na </a:t>
            </a:r>
            <a:r>
              <a:rPr lang="cs-CZ" sz="2000" dirty="0">
                <a:latin typeface="Arial Narrow" panose="020B0606020202030204" pitchFamily="34" charset="0"/>
                <a:hlinkClick r:id="rId2"/>
              </a:rPr>
              <a:t>https://</a:t>
            </a:r>
            <a:r>
              <a:rPr lang="cs-CZ" sz="2000" dirty="0" smtClean="0">
                <a:latin typeface="Arial Narrow" panose="020B0606020202030204" pitchFamily="34" charset="0"/>
                <a:hlinkClick r:id="rId2"/>
              </a:rPr>
              <a:t>centrumcarolina.cuni.cz/CC-16.html</a:t>
            </a:r>
            <a:endParaRPr lang="cs-CZ" sz="2000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/</a:t>
            </a:r>
            <a:r>
              <a:rPr lang="cs-CZ" sz="2000" dirty="0" smtClean="0">
                <a:latin typeface="Arial Narrow" panose="020B0606020202030204" pitchFamily="34" charset="0"/>
              </a:rPr>
              <a:t> poradny Centra Carolina, poradny na fakultách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rgbClr val="D22D40"/>
                </a:solidFill>
                <a:latin typeface="Arial Narrow" panose="020B0606020202030204" pitchFamily="34" charset="0"/>
              </a:rPr>
              <a:t>/</a:t>
            </a:r>
            <a:r>
              <a:rPr lang="cs-CZ" sz="2000" dirty="0">
                <a:latin typeface="Arial Narrow" panose="020B0606020202030204" pitchFamily="34" charset="0"/>
              </a:rPr>
              <a:t> </a:t>
            </a:r>
            <a:r>
              <a:rPr lang="cs-CZ" sz="2000" dirty="0" smtClean="0">
                <a:latin typeface="Arial Narrow" panose="020B0606020202030204" pitchFamily="34" charset="0"/>
              </a:rPr>
              <a:t>nejen pro studenty se specifickými potřebami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rgbClr val="D22D40"/>
                </a:solidFill>
                <a:latin typeface="Arial Narrow" panose="020B0606020202030204" pitchFamily="34" charset="0"/>
              </a:rPr>
              <a:t>/</a:t>
            </a:r>
            <a:r>
              <a:rPr lang="cs-CZ" sz="2000" dirty="0">
                <a:latin typeface="Arial Narrow" panose="020B0606020202030204" pitchFamily="34" charset="0"/>
              </a:rPr>
              <a:t> </a:t>
            </a:r>
            <a:r>
              <a:rPr lang="cs-CZ" sz="2000" dirty="0" smtClean="0">
                <a:latin typeface="Arial Narrow" panose="020B0606020202030204" pitchFamily="34" charset="0"/>
              </a:rPr>
              <a:t>psychologická, sociálně právní, kariérní poradna, koučování apod.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solidFill>
                  <a:srgbClr val="D22D40"/>
                </a:solidFill>
                <a:latin typeface="Arial Narrow" panose="020B0606020202030204" pitchFamily="34" charset="0"/>
              </a:rPr>
              <a:t>/</a:t>
            </a:r>
            <a:r>
              <a:rPr lang="cs-CZ" sz="2000" dirty="0">
                <a:latin typeface="Arial Narrow" panose="020B0606020202030204" pitchFamily="34" charset="0"/>
              </a:rPr>
              <a:t> konzultace jsou </a:t>
            </a:r>
            <a:r>
              <a:rPr lang="cs-CZ" sz="2000" dirty="0" smtClean="0">
                <a:latin typeface="Arial Narrow" panose="020B0606020202030204" pitchFamily="34" charset="0"/>
              </a:rPr>
              <a:t>bezplatné</a:t>
            </a:r>
            <a:endParaRPr lang="cs-CZ" sz="2000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/</a:t>
            </a:r>
            <a:r>
              <a:rPr lang="cs-CZ" sz="2000" dirty="0" smtClean="0">
                <a:latin typeface="Arial Narrow" panose="020B0606020202030204" pitchFamily="34" charset="0"/>
              </a:rPr>
              <a:t> nutné </a:t>
            </a:r>
            <a:r>
              <a:rPr lang="cs-CZ" sz="2000" dirty="0">
                <a:latin typeface="Arial Narrow" panose="020B0606020202030204" pitchFamily="34" charset="0"/>
              </a:rPr>
              <a:t>domluvit s časovým </a:t>
            </a:r>
            <a:r>
              <a:rPr lang="cs-CZ" sz="2000" dirty="0" smtClean="0">
                <a:latin typeface="Arial Narrow" panose="020B0606020202030204" pitchFamily="34" charset="0"/>
              </a:rPr>
              <a:t>předstihem</a:t>
            </a:r>
          </a:p>
          <a:p>
            <a:pPr>
              <a:lnSpc>
                <a:spcPct val="150000"/>
              </a:lnSpc>
            </a:pPr>
            <a:endParaRPr lang="cs-CZ" sz="2000" b="1" dirty="0" smtClean="0">
              <a:solidFill>
                <a:srgbClr val="D44CB7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endParaRPr lang="cs-CZ" sz="2000" dirty="0" smtClean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endParaRPr lang="cs-CZ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9925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308319" y="6571584"/>
            <a:ext cx="3662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>
                <a:solidFill>
                  <a:schemeClr val="bg1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STUDENTI SE SPECIÁLNÍMI POTŘEBAMI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7112" y="6560620"/>
            <a:ext cx="4416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ORIENTAČNÍ TÝDEN 2020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82771" y="172109"/>
            <a:ext cx="9140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__________ZÁSADY VYUŽÍVÁNÍ SLUŽEB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98225" y="934417"/>
            <a:ext cx="77682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cap="all" dirty="0" smtClean="0">
                <a:latin typeface="Arial Narrow" panose="020B0606020202030204" pitchFamily="34" charset="0"/>
              </a:rPr>
              <a:t>1.</a:t>
            </a:r>
            <a:r>
              <a:rPr lang="cs-CZ" sz="20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 Narrow" panose="020B0606020202030204" pitchFamily="34" charset="0"/>
              </a:rPr>
              <a:t>Absolvovat funkční diagnostiku </a:t>
            </a:r>
          </a:p>
          <a:p>
            <a:endParaRPr lang="cs-CZ" sz="2000" dirty="0" smtClean="0">
              <a:latin typeface="Arial Narrow" panose="020B0606020202030204" pitchFamily="34" charset="0"/>
            </a:endParaRPr>
          </a:p>
          <a:p>
            <a:r>
              <a:rPr lang="cs-CZ" sz="2000" dirty="0" smtClean="0">
                <a:latin typeface="Arial Narrow" panose="020B0606020202030204" pitchFamily="34" charset="0"/>
              </a:rPr>
              <a:t>2. Být evidován jako student se SP </a:t>
            </a:r>
          </a:p>
          <a:p>
            <a:endParaRPr lang="cs-CZ" sz="2000" dirty="0" smtClean="0">
              <a:latin typeface="Arial Narrow" panose="020B0606020202030204" pitchFamily="34" charset="0"/>
            </a:endParaRPr>
          </a:p>
          <a:p>
            <a:r>
              <a:rPr lang="cs-CZ" sz="2000" dirty="0" smtClean="0">
                <a:latin typeface="Arial Narrow" panose="020B0606020202030204" pitchFamily="34" charset="0"/>
              </a:rPr>
              <a:t>3. Podat žádost o službu koordinátorům služeb</a:t>
            </a:r>
          </a:p>
          <a:p>
            <a:endParaRPr lang="cs-CZ" sz="2000" dirty="0" smtClean="0">
              <a:latin typeface="Arial Narrow" panose="020B0606020202030204" pitchFamily="34" charset="0"/>
            </a:endParaRPr>
          </a:p>
          <a:p>
            <a:r>
              <a:rPr lang="cs-CZ" sz="2000" dirty="0" smtClean="0">
                <a:latin typeface="Arial Narrow" panose="020B0606020202030204" pitchFamily="34" charset="0"/>
              </a:rPr>
              <a:t>4. Zajistit si službu s dostatečným předstihem</a:t>
            </a:r>
          </a:p>
          <a:p>
            <a:endParaRPr lang="cs-CZ" sz="2000" dirty="0" smtClean="0">
              <a:latin typeface="Arial Narrow" panose="020B0606020202030204" pitchFamily="34" charset="0"/>
            </a:endParaRPr>
          </a:p>
          <a:p>
            <a:r>
              <a:rPr lang="cs-CZ" sz="2000" dirty="0" smtClean="0">
                <a:latin typeface="Arial Narrow" panose="020B0606020202030204" pitchFamily="34" charset="0"/>
              </a:rPr>
              <a:t>5. Být v kontaktu a spolupracovat s koordinátorem služby</a:t>
            </a:r>
          </a:p>
          <a:p>
            <a:endParaRPr lang="cs-CZ" sz="2000" dirty="0" smtClean="0">
              <a:latin typeface="Arial Narrow" panose="020B0606020202030204" pitchFamily="34" charset="0"/>
            </a:endParaRPr>
          </a:p>
          <a:p>
            <a:r>
              <a:rPr lang="cs-CZ" sz="2000" dirty="0" smtClean="0">
                <a:latin typeface="Arial Narrow" panose="020B0606020202030204" pitchFamily="34" charset="0"/>
              </a:rPr>
              <a:t>6. Hlásit změny v kontaktních údajích</a:t>
            </a:r>
          </a:p>
          <a:p>
            <a:endParaRPr lang="cs-CZ" sz="2000" dirty="0" smtClean="0">
              <a:latin typeface="Arial Narrow" panose="020B0606020202030204" pitchFamily="34" charset="0"/>
            </a:endParaRPr>
          </a:p>
          <a:p>
            <a:r>
              <a:rPr lang="cs-CZ" sz="2000" dirty="0" smtClean="0">
                <a:latin typeface="Arial Narrow" panose="020B0606020202030204" pitchFamily="34" charset="0"/>
              </a:rPr>
              <a:t>7. V případě změny zdravotního stavu opětovně absolvovat FD</a:t>
            </a:r>
          </a:p>
          <a:p>
            <a:endParaRPr lang="cs-CZ" sz="20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05945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308319" y="6571584"/>
            <a:ext cx="3662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>
                <a:solidFill>
                  <a:prstClr val="white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STUDENTI SE SPECIÁLNÍMI POTŘEBAMI</a:t>
            </a:r>
            <a:endParaRPr lang="cs-CZ" sz="1100" dirty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55821" y="6560620"/>
            <a:ext cx="4416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ORIENTAČNÍ TÝDEN 2020</a:t>
            </a:r>
            <a:endParaRPr lang="cs-CZ" sz="1100" dirty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82771" y="172109"/>
            <a:ext cx="914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3C3C3C">
                    <a:lumMod val="50000"/>
                  </a:srgbClr>
                </a:solidFill>
                <a:latin typeface="Arial Black" panose="020B0A04020102020204" pitchFamily="34" charset="0"/>
              </a:rPr>
              <a:t>__________</a:t>
            </a:r>
            <a:r>
              <a:rPr lang="cs-CZ" sz="2800" dirty="0" smtClean="0">
                <a:solidFill>
                  <a:srgbClr val="3C3C3C">
                    <a:lumMod val="50000"/>
                  </a:srgbClr>
                </a:solidFill>
                <a:latin typeface="Arial Black" panose="020B0A04020102020204" pitchFamily="34" charset="0"/>
              </a:rPr>
              <a:t>STUDIUM V ZAHRANIČÍ</a:t>
            </a:r>
            <a:endParaRPr lang="cs-CZ" sz="2800" dirty="0">
              <a:solidFill>
                <a:srgbClr val="3C3C3C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93784" y="1148167"/>
            <a:ext cx="78773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>
                <a:solidFill>
                  <a:srgbClr val="D22D40"/>
                </a:solidFill>
                <a:latin typeface="Arial Black" panose="020B0A04020102020204" pitchFamily="34" charset="0"/>
              </a:rPr>
              <a:t>Program ERASMUS+</a:t>
            </a:r>
            <a:endParaRPr lang="cs-CZ" sz="2200" dirty="0">
              <a:solidFill>
                <a:srgbClr val="D22D4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10053" y="1579054"/>
            <a:ext cx="77682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/ </a:t>
            </a:r>
            <a:r>
              <a:rPr lang="cs-CZ" sz="2000" b="1" dirty="0" smtClean="0">
                <a:latin typeface="Arial Narrow" panose="020B0606020202030204" pitchFamily="34" charset="0"/>
              </a:rPr>
              <a:t>socioekonomicky znevýhodnění studenti </a:t>
            </a:r>
            <a:r>
              <a:rPr lang="cs-CZ" sz="2000" dirty="0" smtClean="0">
                <a:latin typeface="Arial Narrow" panose="020B0606020202030204" pitchFamily="34" charset="0"/>
              </a:rPr>
              <a:t>- žádost </a:t>
            </a:r>
            <a:r>
              <a:rPr lang="cs-CZ" sz="2000" dirty="0" smtClean="0">
                <a:solidFill>
                  <a:srgbClr val="3C3C3C"/>
                </a:solidFill>
                <a:latin typeface="Arial Narrow" panose="020B0606020202030204" pitchFamily="34" charset="0"/>
              </a:rPr>
              <a:t>o navýšení účelového 					stipendia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/ </a:t>
            </a:r>
            <a:r>
              <a:rPr lang="cs-CZ" sz="2000" b="1" dirty="0" smtClean="0">
                <a:latin typeface="Arial Narrow" panose="020B0606020202030204" pitchFamily="34" charset="0"/>
              </a:rPr>
              <a:t>zdravotně znevýhodnění studenti </a:t>
            </a:r>
            <a:r>
              <a:rPr lang="cs-CZ" sz="2000" dirty="0" smtClean="0">
                <a:latin typeface="Arial Narrow" panose="020B0606020202030204" pitchFamily="34" charset="0"/>
              </a:rPr>
              <a:t>– speciální </a:t>
            </a:r>
            <a:r>
              <a:rPr lang="cs-CZ" sz="2000" dirty="0" smtClean="0">
                <a:solidFill>
                  <a:srgbClr val="3C3C3C"/>
                </a:solidFill>
                <a:latin typeface="Arial Narrow" panose="020B0606020202030204" pitchFamily="34" charset="0"/>
              </a:rPr>
              <a:t>stipendium určené na pokrytí zvýšených výdajů v zahraničí, vyplývajících ze zdravotních potřeb</a:t>
            </a:r>
            <a:endParaRPr lang="cs-CZ" sz="2000" dirty="0">
              <a:solidFill>
                <a:srgbClr val="3C3C3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0392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308319" y="6571584"/>
            <a:ext cx="3662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>
                <a:solidFill>
                  <a:schemeClr val="bg1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STUDENTI SE SPECIÁLNÍMI POTŘEBAMI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7112" y="6560620"/>
            <a:ext cx="4416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ORIENTAČNÍ TÝDEN 2020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82771" y="172109"/>
            <a:ext cx="9140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_____________NEZISKOVÉ ORGANIZACE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36010" y="670560"/>
            <a:ext cx="765484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 smtClean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cs-CZ" sz="2000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Asistence o.p.s.  </a:t>
            </a: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  <a:hlinkClick r:id="rId2"/>
              </a:rPr>
              <a:t>www.asistence.org</a:t>
            </a: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 </a:t>
            </a:r>
            <a:endParaRPr lang="cs-CZ" sz="2000" dirty="0">
              <a:solidFill>
                <a:srgbClr val="D22D40"/>
              </a:solidFill>
              <a:latin typeface="Arial Narrow" panose="020B0606020202030204" pitchFamily="34" charset="0"/>
            </a:endParaRPr>
          </a:p>
          <a:p>
            <a:endParaRPr lang="cs-CZ" sz="2000" dirty="0" smtClean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Pražská 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organizace </a:t>
            </a:r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vozíčkářů</a:t>
            </a: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  </a:t>
            </a: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  <a:hlinkClick r:id="rId3"/>
              </a:rPr>
              <a:t>www.pov.cz</a:t>
            </a: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 </a:t>
            </a:r>
            <a:endParaRPr lang="cs-CZ" sz="2000" dirty="0">
              <a:solidFill>
                <a:srgbClr val="D22D40"/>
              </a:solidFill>
              <a:latin typeface="Arial Narrow" panose="020B0606020202030204" pitchFamily="34" charset="0"/>
            </a:endParaRPr>
          </a:p>
          <a:p>
            <a:endParaRPr lang="cs-CZ" sz="2000" dirty="0" smtClean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Fokus </a:t>
            </a: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  <a:hlinkClick r:id="rId4"/>
              </a:rPr>
              <a:t>www.fokus-praha.cz</a:t>
            </a: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 </a:t>
            </a:r>
            <a:endParaRPr lang="cs-CZ" sz="2000" dirty="0">
              <a:solidFill>
                <a:srgbClr val="D22D40"/>
              </a:solidFill>
              <a:latin typeface="Arial Narrow" panose="020B0606020202030204" pitchFamily="34" charset="0"/>
            </a:endParaRPr>
          </a:p>
          <a:p>
            <a:endParaRPr lang="cs-CZ" sz="2000" dirty="0" smtClean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Baobab  </a:t>
            </a: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  <a:hlinkClick r:id="rId5"/>
              </a:rPr>
              <a:t>www.baobab-zs.cz</a:t>
            </a:r>
            <a:r>
              <a:rPr lang="cs-CZ" sz="20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 </a:t>
            </a:r>
          </a:p>
          <a:p>
            <a:endParaRPr lang="cs-CZ" sz="2000" dirty="0" smtClean="0">
              <a:latin typeface="Arial Narrow" panose="020B0606020202030204" pitchFamily="34" charset="0"/>
            </a:endParaRPr>
          </a:p>
          <a:p>
            <a:r>
              <a:rPr lang="cs-CZ" sz="2000" dirty="0" smtClean="0">
                <a:latin typeface="Arial Narrow" panose="020B0606020202030204" pitchFamily="34" charset="0"/>
              </a:rPr>
              <a:t>Nevypusť duši </a:t>
            </a:r>
            <a:r>
              <a:rPr lang="cs-CZ" sz="2000" dirty="0" smtClean="0">
                <a:latin typeface="Arial Narrow" panose="020B0606020202030204" pitchFamily="34" charset="0"/>
                <a:hlinkClick r:id="rId6"/>
              </a:rPr>
              <a:t>www.nevypustdusi.cz</a:t>
            </a:r>
            <a:endParaRPr lang="cs-CZ" sz="2000" dirty="0" smtClean="0">
              <a:latin typeface="Arial Narrow" panose="020B0606020202030204" pitchFamily="34" charset="0"/>
            </a:endParaRPr>
          </a:p>
          <a:p>
            <a:endParaRPr lang="cs-CZ" sz="2000" dirty="0">
              <a:latin typeface="Arial Narrow" panose="020B0606020202030204" pitchFamily="34" charset="0"/>
            </a:endParaRPr>
          </a:p>
          <a:p>
            <a:r>
              <a:rPr lang="cs-CZ" sz="2000" dirty="0" smtClean="0">
                <a:latin typeface="Arial Narrow" panose="020B0606020202030204" pitchFamily="34" charset="0"/>
              </a:rPr>
              <a:t>  </a:t>
            </a:r>
            <a:endParaRPr lang="cs-CZ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33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308319" y="6571584"/>
            <a:ext cx="3662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>
                <a:solidFill>
                  <a:prstClr val="white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STUDENTI SE SPECIÁLNÍMI POTŘEBAMI</a:t>
            </a:r>
            <a:endParaRPr lang="cs-CZ" sz="1100" dirty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55821" y="6560620"/>
            <a:ext cx="4416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prstClr val="whit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ORIENTAČNÍ TÝDEN 2020</a:t>
            </a:r>
            <a:endParaRPr lang="cs-CZ" sz="1100" dirty="0">
              <a:solidFill>
                <a:prstClr val="white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10054" y="4267200"/>
            <a:ext cx="71279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4400" b="1" dirty="0" smtClean="0">
                <a:solidFill>
                  <a:srgbClr val="3C3C3C"/>
                </a:solidFill>
                <a:latin typeface="Arial Narrow" panose="020B0606020202030204" pitchFamily="34" charset="0"/>
              </a:rPr>
              <a:t>Děkujeme za pozornost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3C3C3C"/>
                </a:solidFill>
                <a:latin typeface="Arial Narrow" panose="020B0606020202030204" pitchFamily="34" charset="0"/>
              </a:rPr>
              <a:t>Centrumcarolina.cuni.cz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rgbClr val="3C3C3C"/>
                </a:solidFill>
                <a:latin typeface="Arial Narrow" panose="020B0606020202030204" pitchFamily="34" charset="0"/>
                <a:hlinkClick r:id="rId2"/>
              </a:rPr>
              <a:t>centrumcarolina@cuni.cz</a:t>
            </a:r>
            <a:endParaRPr lang="cs-CZ" sz="2000" dirty="0" smtClean="0">
              <a:solidFill>
                <a:srgbClr val="3C3C3C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22" y="285945"/>
            <a:ext cx="5991498" cy="384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488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748863" y="1855045"/>
            <a:ext cx="5475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PODMÍNKY</a:t>
            </a:r>
            <a:endParaRPr lang="cs-CZ" sz="6000" dirty="0">
              <a:solidFill>
                <a:schemeClr val="tx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806529" y="2696402"/>
            <a:ext cx="638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D22D40"/>
                </a:solidFill>
                <a:latin typeface="Arial Black" panose="020B0A04020102020204" pitchFamily="34" charset="0"/>
              </a:rPr>
              <a:t>VYUŽÍVÁNÍ SLUŽEB </a:t>
            </a:r>
            <a:endParaRPr lang="cs-CZ" sz="4000" dirty="0">
              <a:solidFill>
                <a:srgbClr val="D22D4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308319" y="6571584"/>
            <a:ext cx="3662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>
                <a:solidFill>
                  <a:schemeClr val="bg1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STUDENTI SE SPECIÁLNÍMI POTŘEBAMI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47112" y="6560620"/>
            <a:ext cx="4416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ORIENTAČNÍ TÝDEN 2020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824490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308319" y="6571584"/>
            <a:ext cx="3662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>
                <a:solidFill>
                  <a:schemeClr val="bg1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STUDENTI SE SPECIÁLNÍMI POTŘEBAMI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7112" y="6560620"/>
            <a:ext cx="4416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ORIENTAČNÍ TÝDEN 2020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82771" y="172109"/>
            <a:ext cx="914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________</a:t>
            </a:r>
            <a:r>
              <a:rPr lang="cs-CZ" sz="32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KATEGORIE STUDENTŮ SE SP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64468" y="964503"/>
            <a:ext cx="850666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 smtClean="0">
                <a:latin typeface="Arial Narrow" panose="020B0606020202030204" pitchFamily="34" charset="0"/>
              </a:rPr>
              <a:t>A student se zrakovým postižením</a:t>
            </a:r>
          </a:p>
          <a:p>
            <a:r>
              <a:rPr lang="cs-CZ" sz="2200" dirty="0" smtClean="0">
                <a:latin typeface="Arial Narrow" panose="020B0606020202030204" pitchFamily="34" charset="0"/>
              </a:rPr>
              <a:t>A1 uživatel zraku</a:t>
            </a:r>
          </a:p>
          <a:p>
            <a:r>
              <a:rPr lang="cs-CZ" sz="2200" dirty="0" smtClean="0">
                <a:latin typeface="Arial Narrow" panose="020B0606020202030204" pitchFamily="34" charset="0"/>
              </a:rPr>
              <a:t>A2 uživatel hmatu/hlasu</a:t>
            </a:r>
          </a:p>
          <a:p>
            <a:endParaRPr lang="cs-CZ" sz="2200" dirty="0" smtClean="0">
              <a:latin typeface="Arial Narrow" panose="020B0606020202030204" pitchFamily="34" charset="0"/>
            </a:endParaRPr>
          </a:p>
          <a:p>
            <a:r>
              <a:rPr lang="cs-CZ" sz="2200" dirty="0" smtClean="0">
                <a:latin typeface="Arial Narrow" panose="020B0606020202030204" pitchFamily="34" charset="0"/>
              </a:rPr>
              <a:t>B student se sluchovým postižením</a:t>
            </a:r>
          </a:p>
          <a:p>
            <a:r>
              <a:rPr lang="cs-CZ" sz="2200" dirty="0" smtClean="0">
                <a:latin typeface="Arial Narrow" panose="020B0606020202030204" pitchFamily="34" charset="0"/>
              </a:rPr>
              <a:t>B1 uživatel mluveného jazyka</a:t>
            </a:r>
          </a:p>
          <a:p>
            <a:r>
              <a:rPr lang="cs-CZ" sz="2200" dirty="0" smtClean="0">
                <a:latin typeface="Arial Narrow" panose="020B0606020202030204" pitchFamily="34" charset="0"/>
              </a:rPr>
              <a:t>B2 uživatel znakového jazyka</a:t>
            </a:r>
          </a:p>
          <a:p>
            <a:endParaRPr lang="cs-CZ" sz="2200" dirty="0" smtClean="0">
              <a:latin typeface="Arial Narrow" panose="020B0606020202030204" pitchFamily="34" charset="0"/>
            </a:endParaRPr>
          </a:p>
          <a:p>
            <a:r>
              <a:rPr lang="cs-CZ" sz="2200" dirty="0" smtClean="0">
                <a:latin typeface="Arial Narrow" panose="020B0606020202030204" pitchFamily="34" charset="0"/>
              </a:rPr>
              <a:t>C student s pohybovým postižením</a:t>
            </a:r>
          </a:p>
          <a:p>
            <a:r>
              <a:rPr lang="cs-CZ" sz="2200" dirty="0" smtClean="0">
                <a:latin typeface="Arial Narrow" panose="020B0606020202030204" pitchFamily="34" charset="0"/>
              </a:rPr>
              <a:t>C1 s postižením dolních končetin</a:t>
            </a:r>
          </a:p>
          <a:p>
            <a:r>
              <a:rPr lang="cs-CZ" sz="2200" dirty="0" smtClean="0">
                <a:latin typeface="Arial Narrow" panose="020B0606020202030204" pitchFamily="34" charset="0"/>
              </a:rPr>
              <a:t>C2 s postižením horních končetin</a:t>
            </a:r>
          </a:p>
          <a:p>
            <a:endParaRPr lang="cs-CZ" sz="2200" dirty="0" smtClean="0">
              <a:latin typeface="Arial Narrow" panose="020B0606020202030204" pitchFamily="34" charset="0"/>
            </a:endParaRPr>
          </a:p>
          <a:p>
            <a:r>
              <a:rPr lang="cs-CZ" sz="2200" dirty="0" smtClean="0">
                <a:latin typeface="Arial Narrow" panose="020B0606020202030204" pitchFamily="34" charset="0"/>
              </a:rPr>
              <a:t>D se specifickými poruchami učení</a:t>
            </a:r>
          </a:p>
          <a:p>
            <a:r>
              <a:rPr lang="cs-CZ" sz="2200" dirty="0" smtClean="0">
                <a:latin typeface="Arial Narrow" panose="020B0606020202030204" pitchFamily="34" charset="0"/>
              </a:rPr>
              <a:t>E s poruchou autistického spektra</a:t>
            </a:r>
          </a:p>
          <a:p>
            <a:r>
              <a:rPr lang="cs-CZ" sz="2200" dirty="0" smtClean="0">
                <a:latin typeface="Arial Narrow" panose="020B0606020202030204" pitchFamily="34" charset="0"/>
              </a:rPr>
              <a:t>F s jinými obtížemi (</a:t>
            </a:r>
            <a:r>
              <a:rPr lang="cs-CZ" sz="2200" dirty="0">
                <a:latin typeface="Arial Narrow" panose="020B0606020202030204" pitchFamily="34" charset="0"/>
              </a:rPr>
              <a:t>např. psychické onemocnění, </a:t>
            </a:r>
            <a:r>
              <a:rPr lang="cs-CZ" sz="2200" dirty="0" smtClean="0">
                <a:latin typeface="Arial Narrow" panose="020B0606020202030204" pitchFamily="34" charset="0"/>
              </a:rPr>
              <a:t>narušená </a:t>
            </a:r>
            <a:r>
              <a:rPr lang="cs-CZ" sz="2200" dirty="0">
                <a:latin typeface="Arial Narrow" panose="020B0606020202030204" pitchFamily="34" charset="0"/>
              </a:rPr>
              <a:t>komunikační schopnost či chronické somatické onemocnění)</a:t>
            </a:r>
            <a:endParaRPr lang="cs-CZ" sz="22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0225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760" y="3061314"/>
            <a:ext cx="7886700" cy="4487862"/>
          </a:xfrm>
        </p:spPr>
        <p:txBody>
          <a:bodyPr/>
          <a:lstStyle/>
          <a:p>
            <a:pPr marL="0" indent="0">
              <a:buNone/>
            </a:pPr>
            <a:r>
              <a:rPr lang="cs-CZ" altLang="cs-CZ" dirty="0"/>
              <a:t/>
            </a:r>
            <a:br>
              <a:rPr lang="cs-CZ" altLang="cs-CZ" dirty="0"/>
            </a:br>
            <a:endParaRPr lang="cs-CZ" alt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82771" y="172109"/>
            <a:ext cx="914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______</a:t>
            </a:r>
            <a:r>
              <a:rPr lang="cs-CZ" sz="32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PODMÍNKY VYUŽÍVÁNÍ SLUŽEB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37"/>
          <a:stretch/>
        </p:blipFill>
        <p:spPr>
          <a:xfrm flipH="1">
            <a:off x="3435231" y="1261314"/>
            <a:ext cx="5145522" cy="360000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874522" y="1307200"/>
            <a:ext cx="6170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smtClean="0">
                <a:solidFill>
                  <a:srgbClr val="D22D40"/>
                </a:solidFill>
                <a:latin typeface="Arial Black" panose="020B0A04020102020204" pitchFamily="34" charset="0"/>
              </a:rPr>
              <a:t>POTVRZENÍ O ZDRAVOTNÍM STAVU</a:t>
            </a:r>
          </a:p>
          <a:p>
            <a:pPr algn="r"/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d</a:t>
            </a: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onést na FD</a:t>
            </a:r>
          </a:p>
          <a:p>
            <a:pPr algn="r"/>
            <a:endParaRPr lang="cs-CZ" sz="2400" dirty="0">
              <a:solidFill>
                <a:srgbClr val="D22D4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027612" y="2551833"/>
            <a:ext cx="4753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smtClean="0">
                <a:solidFill>
                  <a:srgbClr val="D22D40"/>
                </a:solidFill>
                <a:latin typeface="Arial Black" panose="020B0A04020102020204" pitchFamily="34" charset="0"/>
              </a:rPr>
              <a:t>FUNKČNÍ DIAGNOSTIKA</a:t>
            </a:r>
          </a:p>
          <a:p>
            <a:pPr algn="r"/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posudek z pohovoru dodat kontaktní osobě</a:t>
            </a:r>
            <a:endParaRPr lang="cs-CZ" sz="2000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44434" y="3638907"/>
            <a:ext cx="4032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 smtClean="0">
                <a:solidFill>
                  <a:srgbClr val="D22D40"/>
                </a:solidFill>
                <a:latin typeface="Arial Black" panose="020B0A04020102020204" pitchFamily="34" charset="0"/>
              </a:rPr>
              <a:t>INFORMOVANÝ SOUHLAS</a:t>
            </a:r>
          </a:p>
          <a:p>
            <a:pPr algn="r"/>
            <a:r>
              <a:rPr lang="cs-CZ" sz="24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p</a:t>
            </a: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odepsat při FD, na studijním oddělení nebo u kontaktní osoby</a:t>
            </a:r>
            <a:endParaRPr lang="cs-CZ" sz="2000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 rot="16200000">
            <a:off x="6675336" y="2782926"/>
            <a:ext cx="3254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spc="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EVIDENCE</a:t>
            </a:r>
            <a:endParaRPr lang="cs-CZ" sz="2800" spc="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38230" y="5473546"/>
            <a:ext cx="8036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 Narrow" panose="020B0606020202030204" pitchFamily="34" charset="0"/>
              </a:rPr>
              <a:t>VŠECHNY TŘI PODMÍNKY JE DŮLEŽITÉ SPLNIT DO </a:t>
            </a:r>
            <a:r>
              <a:rPr lang="cs-CZ" sz="24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31. 10. 2020 </a:t>
            </a:r>
            <a:r>
              <a:rPr lang="cs-CZ" sz="2400" dirty="0" smtClean="0">
                <a:latin typeface="Arial Narrow" panose="020B0606020202030204" pitchFamily="34" charset="0"/>
              </a:rPr>
              <a:t>(ale lze se evidovat i později během roku)</a:t>
            </a:r>
            <a:endParaRPr lang="cs-CZ" sz="2400" dirty="0">
              <a:latin typeface="Arial Narrow" panose="020B060602020203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308319" y="6571584"/>
            <a:ext cx="3662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>
                <a:solidFill>
                  <a:schemeClr val="bg1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STUDENTI SE SPECIÁLNÍMI POTŘEBAMI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47112" y="6560620"/>
            <a:ext cx="4416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ORIENTAČNÍ TÝDEN 2020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04879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308319" y="6571584"/>
            <a:ext cx="3662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>
                <a:solidFill>
                  <a:schemeClr val="bg1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STUDENTI SE SPECIÁLNÍMI POTŘEBAMI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7112" y="6560620"/>
            <a:ext cx="4416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ORIENTAČNÍ TÝDEN 2020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82771" y="172109"/>
            <a:ext cx="914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_____________</a:t>
            </a:r>
            <a:r>
              <a:rPr lang="cs-CZ" sz="32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FUNKČNÍ DIAGNOSTIKA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64468" y="964503"/>
            <a:ext cx="850666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rgbClr val="D22D40"/>
                </a:solidFill>
                <a:latin typeface="Arial Narrow" panose="020B0606020202030204" pitchFamily="34" charset="0"/>
              </a:rPr>
              <a:t>SJEDNÁNÍ  </a:t>
            </a:r>
          </a:p>
          <a:p>
            <a:r>
              <a:rPr lang="cs-CZ" sz="22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     / </a:t>
            </a:r>
            <a:r>
              <a:rPr lang="cs-CZ" sz="2200" dirty="0" smtClean="0">
                <a:latin typeface="Arial Narrow" panose="020B0606020202030204" pitchFamily="34" charset="0"/>
              </a:rPr>
              <a:t>dohoda </a:t>
            </a:r>
            <a:r>
              <a:rPr lang="cs-CZ" sz="2200" dirty="0">
                <a:latin typeface="Arial Narrow" panose="020B0606020202030204" pitchFamily="34" charset="0"/>
              </a:rPr>
              <a:t>termínu mezi pracovníkem a studentem</a:t>
            </a:r>
          </a:p>
          <a:p>
            <a:endParaRPr lang="cs-CZ" sz="1600" dirty="0">
              <a:latin typeface="Arial Narrow" panose="020B0606020202030204" pitchFamily="34" charset="0"/>
            </a:endParaRPr>
          </a:p>
          <a:p>
            <a:r>
              <a:rPr lang="cs-CZ" sz="2200" b="1" dirty="0">
                <a:solidFill>
                  <a:srgbClr val="D22D40"/>
                </a:solidFill>
                <a:latin typeface="Arial Narrow" panose="020B0606020202030204" pitchFamily="34" charset="0"/>
              </a:rPr>
              <a:t>PRŮBĚH  </a:t>
            </a:r>
          </a:p>
          <a:p>
            <a:r>
              <a:rPr lang="cs-CZ" sz="22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     / </a:t>
            </a:r>
            <a:r>
              <a:rPr lang="cs-CZ" sz="2200" dirty="0" smtClean="0">
                <a:latin typeface="Arial Narrow" panose="020B0606020202030204" pitchFamily="34" charset="0"/>
              </a:rPr>
              <a:t>rozhovor </a:t>
            </a:r>
            <a:r>
              <a:rPr lang="cs-CZ" sz="2200" dirty="0">
                <a:latin typeface="Arial Narrow" panose="020B0606020202030204" pitchFamily="34" charset="0"/>
              </a:rPr>
              <a:t>studenta s odborným pracovníkem</a:t>
            </a:r>
          </a:p>
          <a:p>
            <a:endParaRPr lang="cs-CZ" sz="1600" dirty="0">
              <a:latin typeface="Arial Narrow" panose="020B0606020202030204" pitchFamily="34" charset="0"/>
            </a:endParaRPr>
          </a:p>
          <a:p>
            <a:r>
              <a:rPr lang="cs-CZ" sz="2200" b="1" dirty="0">
                <a:solidFill>
                  <a:srgbClr val="C00000"/>
                </a:solidFill>
                <a:latin typeface="Arial Narrow" panose="020B0606020202030204" pitchFamily="34" charset="0"/>
              </a:rPr>
              <a:t>ÚČEL  </a:t>
            </a:r>
            <a:endParaRPr lang="cs-CZ" sz="22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cs-CZ" sz="22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     / </a:t>
            </a:r>
            <a:r>
              <a:rPr lang="cs-CZ" sz="2200" dirty="0" smtClean="0">
                <a:latin typeface="Arial Narrow" panose="020B0606020202030204" pitchFamily="34" charset="0"/>
              </a:rPr>
              <a:t>identifikace </a:t>
            </a:r>
            <a:r>
              <a:rPr lang="cs-CZ" sz="2200" dirty="0">
                <a:latin typeface="Arial Narrow" panose="020B0606020202030204" pitchFamily="34" charset="0"/>
              </a:rPr>
              <a:t>potřeb </a:t>
            </a:r>
            <a:r>
              <a:rPr lang="cs-CZ" sz="2200" dirty="0" smtClean="0">
                <a:latin typeface="Arial Narrow" panose="020B0606020202030204" pitchFamily="34" charset="0"/>
              </a:rPr>
              <a:t>studenta</a:t>
            </a:r>
          </a:p>
          <a:p>
            <a:endParaRPr lang="cs-CZ" sz="1600" dirty="0">
              <a:latin typeface="Arial Narrow" panose="020B0606020202030204" pitchFamily="34" charset="0"/>
            </a:endParaRPr>
          </a:p>
          <a:p>
            <a:pPr indent="-363538" defTabSz="538163"/>
            <a:r>
              <a:rPr lang="cs-CZ" sz="2200" b="1" dirty="0">
                <a:solidFill>
                  <a:srgbClr val="C00000"/>
                </a:solidFill>
                <a:latin typeface="Arial Narrow" panose="020B0606020202030204" pitchFamily="34" charset="0"/>
              </a:rPr>
              <a:t>VÝSLEDEK </a:t>
            </a:r>
            <a:r>
              <a:rPr lang="cs-CZ" sz="2200" b="1" dirty="0">
                <a:latin typeface="Arial Narrow" panose="020B0606020202030204" pitchFamily="34" charset="0"/>
              </a:rPr>
              <a:t> </a:t>
            </a:r>
            <a:endParaRPr lang="cs-CZ" sz="2200" b="1" dirty="0" smtClean="0">
              <a:latin typeface="Arial Narrow" panose="020B0606020202030204" pitchFamily="34" charset="0"/>
            </a:endParaRPr>
          </a:p>
          <a:p>
            <a:pPr indent="-363538" defTabSz="538163"/>
            <a:r>
              <a:rPr lang="cs-CZ" sz="22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     / </a:t>
            </a:r>
            <a:r>
              <a:rPr lang="cs-CZ" sz="2200" dirty="0" smtClean="0">
                <a:latin typeface="Arial Narrow" panose="020B0606020202030204" pitchFamily="34" charset="0"/>
              </a:rPr>
              <a:t>posudek</a:t>
            </a:r>
            <a:r>
              <a:rPr lang="cs-CZ" sz="2200" dirty="0">
                <a:latin typeface="Arial Narrow" panose="020B0606020202030204" pitchFamily="34" charset="0"/>
              </a:rPr>
              <a:t>, který slouží studentovi jako podklad pro uplatňování </a:t>
            </a:r>
            <a:r>
              <a:rPr lang="cs-CZ" sz="2200" dirty="0" smtClean="0">
                <a:latin typeface="Arial Narrow" panose="020B0606020202030204" pitchFamily="34" charset="0"/>
              </a:rPr>
              <a:t>modifikací </a:t>
            </a:r>
          </a:p>
          <a:p>
            <a:pPr indent="-363538" defTabSz="538163"/>
            <a:r>
              <a:rPr lang="cs-CZ" sz="2200" dirty="0">
                <a:latin typeface="Arial Narrow" panose="020B0606020202030204" pitchFamily="34" charset="0"/>
              </a:rPr>
              <a:t> </a:t>
            </a:r>
            <a:r>
              <a:rPr lang="cs-CZ" sz="2200" dirty="0" smtClean="0">
                <a:latin typeface="Arial Narrow" panose="020B0606020202030204" pitchFamily="34" charset="0"/>
              </a:rPr>
              <a:t>      během studia</a:t>
            </a:r>
          </a:p>
          <a:p>
            <a:pPr indent="-363538" defTabSz="538163"/>
            <a:endParaRPr lang="cs-CZ" sz="1600" dirty="0">
              <a:latin typeface="Arial Narrow" panose="020B0606020202030204" pitchFamily="34" charset="0"/>
            </a:endParaRPr>
          </a:p>
          <a:p>
            <a:pPr indent="-363538" defTabSz="538163"/>
            <a:r>
              <a:rPr lang="cs-CZ" sz="22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/ </a:t>
            </a:r>
            <a:r>
              <a:rPr lang="cs-CZ" sz="2200" dirty="0" smtClean="0">
                <a:latin typeface="Arial Narrow" panose="020B0606020202030204" pitchFamily="34" charset="0"/>
              </a:rPr>
              <a:t>o </a:t>
            </a:r>
            <a:r>
              <a:rPr lang="cs-CZ" sz="2200" dirty="0">
                <a:latin typeface="Arial Narrow" panose="020B0606020202030204" pitchFamily="34" charset="0"/>
              </a:rPr>
              <a:t>využití posudku FD  rozhoduje vždy student, doporučení obsažená v posudku nejsou realizována </a:t>
            </a:r>
            <a:r>
              <a:rPr lang="cs-CZ" sz="2200" dirty="0" smtClean="0">
                <a:latin typeface="Arial Narrow" panose="020B0606020202030204" pitchFamily="34" charset="0"/>
              </a:rPr>
              <a:t>automaticky</a:t>
            </a:r>
          </a:p>
          <a:p>
            <a:pPr indent="-363538" defTabSz="538163"/>
            <a:endParaRPr lang="cs-CZ" sz="2000" dirty="0" smtClean="0">
              <a:latin typeface="Arial Narrow" panose="020B0606020202030204" pitchFamily="34" charset="0"/>
            </a:endParaRPr>
          </a:p>
          <a:p>
            <a:pPr indent="-363538" defTabSz="538163"/>
            <a:r>
              <a:rPr lang="cs-CZ" sz="2200" dirty="0" smtClean="0">
                <a:solidFill>
                  <a:srgbClr val="D22D40"/>
                </a:solidFill>
                <a:latin typeface="Arial Narrow" panose="020B0606020202030204" pitchFamily="34" charset="0"/>
              </a:rPr>
              <a:t>/</a:t>
            </a:r>
            <a:r>
              <a:rPr lang="cs-CZ" sz="2200" dirty="0" smtClean="0">
                <a:latin typeface="Arial Narrow" panose="020B0606020202030204" pitchFamily="34" charset="0"/>
              </a:rPr>
              <a:t> více </a:t>
            </a:r>
            <a:r>
              <a:rPr lang="cs-CZ" sz="2200" dirty="0">
                <a:latin typeface="Arial Narrow" panose="020B0606020202030204" pitchFamily="34" charset="0"/>
              </a:rPr>
              <a:t>informací na</a:t>
            </a:r>
            <a:r>
              <a:rPr lang="cs-CZ" sz="2200" dirty="0" smtClean="0">
                <a:latin typeface="Arial Narrow" panose="020B0606020202030204" pitchFamily="34" charset="0"/>
              </a:rPr>
              <a:t>: </a:t>
            </a:r>
            <a:r>
              <a:rPr lang="cs-CZ" sz="2200" dirty="0" smtClean="0">
                <a:latin typeface="Arial Narrow" panose="020B0606020202030204" pitchFamily="34" charset="0"/>
                <a:hlinkClick r:id="rId2"/>
              </a:rPr>
              <a:t>https</a:t>
            </a:r>
            <a:r>
              <a:rPr lang="cs-CZ" sz="2200" dirty="0">
                <a:latin typeface="Arial Narrow" panose="020B0606020202030204" pitchFamily="34" charset="0"/>
                <a:hlinkClick r:id="rId2"/>
              </a:rPr>
              <a:t>://</a:t>
            </a:r>
            <a:r>
              <a:rPr lang="cs-CZ" sz="2200" dirty="0" smtClean="0">
                <a:latin typeface="Arial Narrow" panose="020B0606020202030204" pitchFamily="34" charset="0"/>
                <a:hlinkClick r:id="rId2"/>
              </a:rPr>
              <a:t>centrumcarolina.cuni.cz/CC-24.html</a:t>
            </a:r>
            <a:r>
              <a:rPr lang="cs-CZ" sz="2200" dirty="0" smtClean="0">
                <a:latin typeface="Arial Narrow" panose="020B0606020202030204" pitchFamily="34" charset="0"/>
              </a:rPr>
              <a:t>  </a:t>
            </a:r>
            <a:endParaRPr lang="cs-CZ" sz="2200" dirty="0">
              <a:latin typeface="Arial Narrow" panose="020B0606020202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982" y="5433208"/>
            <a:ext cx="1000843" cy="100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7541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82772" y="172109"/>
            <a:ext cx="8649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_____________</a:t>
            </a:r>
            <a:r>
              <a:rPr lang="cs-CZ" sz="3200" dirty="0" smtClean="0">
                <a:latin typeface="Arial Black" panose="020B0A04020102020204" pitchFamily="34" charset="0"/>
              </a:rPr>
              <a:t>FUNKČNÍ DIAGNOSTIKA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17201" y="966651"/>
            <a:ext cx="802140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 smtClean="0">
              <a:latin typeface="Arial Black" panose="020B0A04020102020204" pitchFamily="34" charset="0"/>
            </a:endParaRPr>
          </a:p>
          <a:p>
            <a:r>
              <a:rPr lang="cs-CZ" sz="2200" dirty="0" smtClean="0">
                <a:latin typeface="Arial Narrow" panose="020B0606020202030204" pitchFamily="34" charset="0"/>
              </a:rPr>
              <a:t>Seznam všech pracovníků je na webu Centra Carolina: </a:t>
            </a:r>
            <a:r>
              <a:rPr lang="cs-CZ" sz="2200" dirty="0">
                <a:latin typeface="Arial Narrow" panose="020B0606020202030204" pitchFamily="34" charset="0"/>
                <a:hlinkClick r:id="rId2"/>
              </a:rPr>
              <a:t>https://</a:t>
            </a:r>
            <a:r>
              <a:rPr lang="cs-CZ" sz="2200" dirty="0" smtClean="0">
                <a:latin typeface="Arial Narrow" panose="020B0606020202030204" pitchFamily="34" charset="0"/>
                <a:hlinkClick r:id="rId2"/>
              </a:rPr>
              <a:t>centrumcarolina.cuni.cz/CC-133.html</a:t>
            </a:r>
            <a:endParaRPr lang="cs-CZ" sz="2200" dirty="0" smtClean="0">
              <a:latin typeface="Arial Narrow" panose="020B0606020202030204" pitchFamily="34" charset="0"/>
            </a:endParaRPr>
          </a:p>
          <a:p>
            <a:endParaRPr lang="cs-CZ" sz="2200" dirty="0" smtClean="0">
              <a:latin typeface="Arial Narrow" panose="020B0606020202030204" pitchFamily="34" charset="0"/>
            </a:endParaRPr>
          </a:p>
          <a:p>
            <a:r>
              <a:rPr lang="cs-CZ" sz="2200" dirty="0" smtClean="0">
                <a:latin typeface="Arial Narrow" panose="020B0606020202030204" pitchFamily="34" charset="0"/>
              </a:rPr>
              <a:t>Například: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 smtClean="0">
                <a:solidFill>
                  <a:srgbClr val="3C3C3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	</a:t>
            </a:r>
            <a:r>
              <a:rPr lang="cs-CZ" altLang="cs-CZ" sz="20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/ </a:t>
            </a:r>
            <a:r>
              <a:rPr lang="cs-CZ" altLang="cs-CZ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Akademické poradny pro studenty UK, </a:t>
            </a:r>
            <a:r>
              <a:rPr lang="cs-CZ" altLang="cs-CZ" sz="2000" dirty="0" err="1" smtClean="0">
                <a:solidFill>
                  <a:srgbClr val="3C3C3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PedF</a:t>
            </a:r>
            <a:r>
              <a:rPr lang="cs-CZ" altLang="cs-CZ" sz="2000" dirty="0" smtClean="0">
                <a:solidFill>
                  <a:srgbClr val="3C3C3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solidFill>
                  <a:srgbClr val="3C3C3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UK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>
                <a:solidFill>
                  <a:srgbClr val="3C3C3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Doc. PhDr. PaedDr. Anna </a:t>
            </a:r>
            <a:r>
              <a:rPr lang="cs-CZ" altLang="cs-CZ" sz="2000" dirty="0" err="1">
                <a:solidFill>
                  <a:srgbClr val="3C3C3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Kucharská</a:t>
            </a:r>
            <a:r>
              <a:rPr lang="cs-CZ" altLang="cs-CZ" sz="2000" dirty="0">
                <a:solidFill>
                  <a:srgbClr val="3C3C3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Ph.D.  </a:t>
            </a:r>
            <a:r>
              <a:rPr lang="cs-CZ" altLang="cs-CZ" sz="2000" dirty="0">
                <a:solidFill>
                  <a:srgbClr val="3C3C3C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anna.kucharska@pedf.cuni.cz</a:t>
            </a:r>
            <a:r>
              <a:rPr lang="cs-CZ" altLang="cs-CZ" sz="2000" dirty="0">
                <a:solidFill>
                  <a:srgbClr val="3C3C3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všechny typy </a:t>
            </a:r>
            <a:r>
              <a:rPr lang="cs-CZ" altLang="cs-CZ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postižení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 smtClean="0">
                <a:solidFill>
                  <a:srgbClr val="3C3C3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	</a:t>
            </a:r>
            <a:r>
              <a:rPr lang="cs-CZ" altLang="cs-CZ" sz="20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/ </a:t>
            </a:r>
            <a:r>
              <a:rPr lang="cs-CZ" altLang="cs-CZ" sz="2000" dirty="0" smtClean="0">
                <a:solidFill>
                  <a:srgbClr val="3C3C3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Ústav </a:t>
            </a:r>
            <a:r>
              <a:rPr lang="cs-CZ" altLang="cs-CZ" sz="2000" dirty="0">
                <a:solidFill>
                  <a:srgbClr val="3C3C3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jazyků a komunikace neslyšících FF UK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>
                <a:solidFill>
                  <a:srgbClr val="3C3C3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Mgr. Andrea Hudáková, Ph.D.  </a:t>
            </a:r>
            <a:r>
              <a:rPr lang="cs-CZ" altLang="cs-CZ" sz="2000" dirty="0">
                <a:solidFill>
                  <a:srgbClr val="3C3C3C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4"/>
              </a:rPr>
              <a:t>andrea.hudakova@ff.cuni.cz</a:t>
            </a:r>
            <a:endParaRPr lang="cs-CZ" altLang="cs-CZ" sz="2000" dirty="0">
              <a:solidFill>
                <a:srgbClr val="3C3C3C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sluchové postižení  </a:t>
            </a:r>
            <a:endParaRPr lang="cs-CZ" altLang="cs-CZ" sz="20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solidFill>
                  <a:srgbClr val="3C3C3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cs-CZ" altLang="cs-CZ" sz="20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/ </a:t>
            </a:r>
            <a:r>
              <a:rPr lang="cs-CZ" altLang="cs-CZ" sz="2000" dirty="0" smtClean="0">
                <a:solidFill>
                  <a:srgbClr val="3C3C3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Psychologické </a:t>
            </a:r>
            <a:r>
              <a:rPr lang="cs-CZ" altLang="cs-CZ" sz="2000" dirty="0">
                <a:solidFill>
                  <a:srgbClr val="3C3C3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poradenské centrum při katedře psychologie FF UK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>
                <a:solidFill>
                  <a:srgbClr val="3C3C3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PhDr. Mgr. David Čáp  </a:t>
            </a:r>
            <a:r>
              <a:rPr lang="cs-CZ" altLang="cs-CZ" sz="2000" dirty="0">
                <a:solidFill>
                  <a:srgbClr val="3C3C3C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5"/>
              </a:rPr>
              <a:t>david.cap@ff.cuni.cz</a:t>
            </a:r>
            <a:r>
              <a:rPr lang="cs-CZ" altLang="cs-CZ" sz="2000" dirty="0">
                <a:solidFill>
                  <a:srgbClr val="3C3C3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všechny typy postižení kromě postižení </a:t>
            </a:r>
            <a:r>
              <a:rPr lang="cs-CZ" altLang="cs-CZ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sluchového</a:t>
            </a:r>
            <a:endParaRPr lang="cs-CZ" altLang="cs-CZ" sz="2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08319" y="6571584"/>
            <a:ext cx="3662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>
                <a:solidFill>
                  <a:schemeClr val="bg1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STUDENTI SE SPECIÁLNÍMI POTŘEBAMI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47112" y="6560620"/>
            <a:ext cx="4416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ORIENTAČNÍ TÝDEN 2020</a:t>
            </a:r>
          </a:p>
          <a:p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19449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82772" y="172109"/>
            <a:ext cx="8649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_______________________________</a:t>
            </a:r>
            <a:r>
              <a:rPr lang="cs-CZ" sz="3200" dirty="0" smtClean="0">
                <a:latin typeface="Arial Black" panose="020B0A04020102020204" pitchFamily="34" charset="0"/>
              </a:rPr>
              <a:t>GDPR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17201" y="966651"/>
            <a:ext cx="80214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cs-CZ" sz="2000" dirty="0" smtClean="0">
                <a:latin typeface="Arial Narrow" panose="020B0606020202030204" pitchFamily="34" charset="0"/>
              </a:rPr>
              <a:t> Informace o tom, že student je evidován, je zapsána v informačním systému „Student“</a:t>
            </a:r>
          </a:p>
          <a:p>
            <a:endParaRPr lang="cs-CZ" sz="2000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r>
              <a:rPr lang="cs-CZ" sz="20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cs-CZ" sz="2000" dirty="0" smtClean="0">
                <a:latin typeface="Arial Narrow" panose="020B0606020202030204" pitchFamily="34" charset="0"/>
              </a:rPr>
              <a:t> V SIS není uvedena diagnóza, pouze popis potřeb a kategorie znevýhodnění</a:t>
            </a:r>
          </a:p>
          <a:p>
            <a:endParaRPr lang="cs-CZ" sz="2000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r>
              <a:rPr lang="cs-CZ" sz="20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cs-CZ" sz="2000" dirty="0" smtClean="0">
                <a:latin typeface="Arial Narrow" panose="020B0606020202030204" pitchFamily="34" charset="0"/>
              </a:rPr>
              <a:t> Přístup k informaci o evidenci mají pouze KO, CC a vybraní pracovníci SO</a:t>
            </a:r>
          </a:p>
          <a:p>
            <a:endParaRPr lang="cs-CZ" sz="2000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r>
              <a:rPr lang="cs-CZ" sz="20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/</a:t>
            </a:r>
            <a:r>
              <a:rPr lang="cs-CZ" sz="2000" dirty="0" smtClean="0">
                <a:latin typeface="Arial Narrow" panose="020B0606020202030204" pitchFamily="34" charset="0"/>
              </a:rPr>
              <a:t> Souhlas s evidencí lze odvolat</a:t>
            </a:r>
          </a:p>
          <a:p>
            <a:endParaRPr lang="cs-CZ" sz="2000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r>
              <a:rPr lang="cs-CZ" sz="20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/ </a:t>
            </a:r>
            <a:r>
              <a:rPr lang="cs-CZ" sz="2000" dirty="0" smtClean="0">
                <a:latin typeface="Arial Narrow" panose="020B0606020202030204" pitchFamily="34" charset="0"/>
              </a:rPr>
              <a:t>Informace se uchovávají 10 let po ukončení odebírání služeb pro SSP kvůli vykazování na MŠMT – tam jdou pouze anonymizované informace</a:t>
            </a:r>
          </a:p>
          <a:p>
            <a:pPr marL="342900" indent="-342900">
              <a:buFontTx/>
              <a:buChar char="-"/>
            </a:pPr>
            <a:endParaRPr lang="cs-CZ" sz="2000" dirty="0" smtClean="0">
              <a:latin typeface="Arial Narrow" panose="020B0606020202030204" pitchFamily="34" charset="0"/>
            </a:endParaRPr>
          </a:p>
          <a:p>
            <a:pPr marL="342900" indent="-342900">
              <a:buFontTx/>
              <a:buChar char="-"/>
            </a:pPr>
            <a:endParaRPr lang="cs-CZ" sz="2400" dirty="0" smtClean="0">
              <a:latin typeface="Arial Black" panose="020B0A04020102020204" pitchFamily="34" charset="0"/>
            </a:endParaRPr>
          </a:p>
          <a:p>
            <a:pPr marL="342900" indent="-342900">
              <a:buFontTx/>
              <a:buChar char="-"/>
            </a:pPr>
            <a:endParaRPr lang="cs-CZ" sz="2400" dirty="0" smtClean="0">
              <a:latin typeface="Arial Black" panose="020B0A040201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08319" y="6571584"/>
            <a:ext cx="3662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>
                <a:solidFill>
                  <a:schemeClr val="bg1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STUDENTI SE SPECIÁLNÍMI POTŘEBAMI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47112" y="6560620"/>
            <a:ext cx="4416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ORIENTAČNÍ TÝDEN 2020</a:t>
            </a:r>
          </a:p>
          <a:p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3985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3564410" y="1891763"/>
            <a:ext cx="5475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SYSTÉM</a:t>
            </a:r>
            <a:endParaRPr lang="cs-CZ" sz="6000" dirty="0">
              <a:solidFill>
                <a:schemeClr val="tx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622075" y="2725024"/>
            <a:ext cx="5019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D22D40"/>
                </a:solidFill>
                <a:latin typeface="Arial Black" panose="020B0A04020102020204" pitchFamily="34" charset="0"/>
              </a:rPr>
              <a:t>PODPŮRNÝCH SLUŽEB </a:t>
            </a:r>
            <a:endParaRPr lang="cs-CZ" sz="4000" dirty="0">
              <a:solidFill>
                <a:srgbClr val="D22D4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308319" y="6571584"/>
            <a:ext cx="3662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>
                <a:solidFill>
                  <a:schemeClr val="bg1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STUDENTI SE SPECIÁLNÍMI POTŘEBAMI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47112" y="6560620"/>
            <a:ext cx="4416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ORIENTAČNÍ TÝDEN 2020</a:t>
            </a:r>
            <a:endParaRPr lang="cs-CZ" sz="11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341313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Vlastní 1">
      <a:dk1>
        <a:srgbClr val="3C3C3C"/>
      </a:dk1>
      <a:lt1>
        <a:sysClr val="window" lastClr="FFFFFF"/>
      </a:lt1>
      <a:dk2>
        <a:srgbClr val="7F7F7F"/>
      </a:dk2>
      <a:lt2>
        <a:srgbClr val="F2F2F2"/>
      </a:lt2>
      <a:accent1>
        <a:srgbClr val="D22D40"/>
      </a:accent1>
      <a:accent2>
        <a:srgbClr val="BFBFBF"/>
      </a:accent2>
      <a:accent3>
        <a:srgbClr val="FFFFFF"/>
      </a:accent3>
      <a:accent4>
        <a:srgbClr val="757070"/>
      </a:accent4>
      <a:accent5>
        <a:srgbClr val="BDD7EE"/>
      </a:accent5>
      <a:accent6>
        <a:srgbClr val="C5E0B3"/>
      </a:accent6>
      <a:hlink>
        <a:srgbClr val="00B0F0"/>
      </a:hlink>
      <a:folHlink>
        <a:srgbClr val="00B0F0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entační týden.potx" id="{9CEDDC77-16B0-48EF-8197-C824AEC8700E}" vid="{65B2B968-C914-44AB-AC90-41C202E104F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3139</TotalTime>
  <Words>1483</Words>
  <Application>Microsoft Office PowerPoint</Application>
  <PresentationFormat>Předvádění na obrazovce (4:3)</PresentationFormat>
  <Paragraphs>326</Paragraphs>
  <Slides>28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6" baseType="lpstr">
      <vt:lpstr>Arial</vt:lpstr>
      <vt:lpstr>Arial Black</vt:lpstr>
      <vt:lpstr>Arial Narrow</vt:lpstr>
      <vt:lpstr>Arial Unicode MS</vt:lpstr>
      <vt:lpstr>Calibri</vt:lpstr>
      <vt:lpstr>Segoe UI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nově přijaté studenty se SP na UK</dc:title>
  <dc:creator>Martin Skála</dc:creator>
  <cp:lastModifiedBy>Vohlídalová Šárka</cp:lastModifiedBy>
  <cp:revision>255</cp:revision>
  <cp:lastPrinted>2019-09-12T13:00:04Z</cp:lastPrinted>
  <dcterms:created xsi:type="dcterms:W3CDTF">2016-09-17T12:57:10Z</dcterms:created>
  <dcterms:modified xsi:type="dcterms:W3CDTF">2020-09-14T11:32:21Z</dcterms:modified>
</cp:coreProperties>
</file>